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61" r:id="rId2"/>
    <p:sldId id="282" r:id="rId3"/>
    <p:sldId id="374" r:id="rId4"/>
    <p:sldId id="375" r:id="rId5"/>
    <p:sldId id="284" r:id="rId6"/>
    <p:sldId id="382" r:id="rId7"/>
    <p:sldId id="373" r:id="rId8"/>
    <p:sldId id="359" r:id="rId9"/>
    <p:sldId id="360" r:id="rId10"/>
    <p:sldId id="361" r:id="rId11"/>
    <p:sldId id="362" r:id="rId12"/>
    <p:sldId id="363" r:id="rId13"/>
    <p:sldId id="364" r:id="rId14"/>
    <p:sldId id="365" r:id="rId15"/>
    <p:sldId id="383" r:id="rId16"/>
    <p:sldId id="384" r:id="rId17"/>
    <p:sldId id="385" r:id="rId18"/>
    <p:sldId id="369" r:id="rId19"/>
    <p:sldId id="334" r:id="rId20"/>
    <p:sldId id="377" r:id="rId21"/>
    <p:sldId id="342" r:id="rId22"/>
    <p:sldId id="381" r:id="rId23"/>
    <p:sldId id="371" r:id="rId24"/>
    <p:sldId id="378" r:id="rId25"/>
    <p:sldId id="340" r:id="rId26"/>
    <p:sldId id="370" r:id="rId27"/>
    <p:sldId id="379" r:id="rId28"/>
    <p:sldId id="344" r:id="rId29"/>
    <p:sldId id="354" r:id="rId30"/>
    <p:sldId id="376" r:id="rId31"/>
    <p:sldId id="386" r:id="rId32"/>
    <p:sldId id="263" r:id="rId33"/>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FA2F7A-AB01-4623-A578-3E07E849A9F7}">
          <p14:sldIdLst>
            <p14:sldId id="261"/>
            <p14:sldId id="282"/>
            <p14:sldId id="374"/>
            <p14:sldId id="375"/>
            <p14:sldId id="284"/>
            <p14:sldId id="382"/>
            <p14:sldId id="373"/>
            <p14:sldId id="359"/>
            <p14:sldId id="360"/>
            <p14:sldId id="361"/>
            <p14:sldId id="362"/>
            <p14:sldId id="363"/>
            <p14:sldId id="364"/>
            <p14:sldId id="365"/>
            <p14:sldId id="383"/>
            <p14:sldId id="384"/>
            <p14:sldId id="385"/>
            <p14:sldId id="369"/>
            <p14:sldId id="334"/>
            <p14:sldId id="377"/>
            <p14:sldId id="342"/>
            <p14:sldId id="381"/>
            <p14:sldId id="371"/>
            <p14:sldId id="378"/>
            <p14:sldId id="340"/>
            <p14:sldId id="370"/>
            <p14:sldId id="379"/>
            <p14:sldId id="344"/>
            <p14:sldId id="354"/>
            <p14:sldId id="376"/>
            <p14:sldId id="386"/>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FFCC"/>
    <a:srgbClr val="003366"/>
    <a:srgbClr val="009900"/>
    <a:srgbClr val="FF0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4471" autoAdjust="0"/>
  </p:normalViewPr>
  <p:slideViewPr>
    <p:cSldViewPr snapToGrid="0" snapToObjects="1">
      <p:cViewPr varScale="1">
        <p:scale>
          <a:sx n="17" d="100"/>
          <a:sy n="17" d="100"/>
        </p:scale>
        <p:origin x="-590" y="-82"/>
      </p:cViewPr>
      <p:guideLst>
        <p:guide orient="horz" pos="2160"/>
        <p:guide pos="2880"/>
      </p:guideLst>
    </p:cSldViewPr>
  </p:slideViewPr>
  <p:notesTextViewPr>
    <p:cViewPr>
      <p:scale>
        <a:sx n="100" d="100"/>
        <a:sy n="100" d="100"/>
      </p:scale>
      <p:origin x="0" y="0"/>
    </p:cViewPr>
  </p:notesTextViewPr>
  <p:notesViewPr>
    <p:cSldViewPr snapToGrid="0" snapToObjects="1">
      <p:cViewPr>
        <p:scale>
          <a:sx n="70" d="100"/>
          <a:sy n="70" d="100"/>
        </p:scale>
        <p:origin x="-1454" y="97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8949BE35-4FE9-41D4-A967-8F4EDCB3AC06}" type="datetimeFigureOut">
              <a:rPr lang="en-GB" smtClean="0"/>
              <a:t>19/10/2018</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B33CF189-520B-49F5-9DA9-9E82B2FA0D2C}" type="slidenum">
              <a:rPr lang="en-GB" smtClean="0"/>
              <a:t>‹#›</a:t>
            </a:fld>
            <a:endParaRPr lang="en-GB"/>
          </a:p>
        </p:txBody>
      </p:sp>
    </p:spTree>
    <p:extLst>
      <p:ext uri="{BB962C8B-B14F-4D97-AF65-F5344CB8AC3E}">
        <p14:creationId xmlns:p14="http://schemas.microsoft.com/office/powerpoint/2010/main" val="268721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1F1EE7A-D36A-41CF-B6BF-E289BDF3227C}" type="datetimeFigureOut">
              <a:rPr lang="en-GB" smtClean="0"/>
              <a:t>19/10/2018</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F1E8A71E-C3B9-4093-8B8D-CA0BCB3EE832}" type="slidenum">
              <a:rPr lang="en-GB" smtClean="0"/>
              <a:t>‹#›</a:t>
            </a:fld>
            <a:endParaRPr lang="en-GB"/>
          </a:p>
        </p:txBody>
      </p:sp>
    </p:spTree>
    <p:extLst>
      <p:ext uri="{BB962C8B-B14F-4D97-AF65-F5344CB8AC3E}">
        <p14:creationId xmlns:p14="http://schemas.microsoft.com/office/powerpoint/2010/main" val="401782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learning.scot.nhs.uk:8080/intralibrary/open_virtual_file_path/i2564n4083939t/Palliative%20framework%20interactive_p2.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and introductions around the room.  If you haven’t already, you may wish to try a simple ‘check in’ with people – </a:t>
            </a:r>
            <a:r>
              <a:rPr lang="en-GB" dirty="0" err="1" smtClean="0"/>
              <a:t>ie</a:t>
            </a:r>
            <a:r>
              <a:rPr lang="en-GB" dirty="0" smtClean="0"/>
              <a:t> ask people to say their name, where they come from and say something about a piece of clothing they are wearing today.</a:t>
            </a:r>
          </a:p>
          <a:p>
            <a:r>
              <a:rPr lang="en-GB" dirty="0" smtClean="0"/>
              <a:t>This helps bring everyone’s voice to the room.</a:t>
            </a:r>
          </a:p>
          <a:p>
            <a:endParaRPr lang="en-GB" dirty="0"/>
          </a:p>
        </p:txBody>
      </p:sp>
      <p:sp>
        <p:nvSpPr>
          <p:cNvPr id="4" name="Slide Number Placeholder 3"/>
          <p:cNvSpPr>
            <a:spLocks noGrp="1"/>
          </p:cNvSpPr>
          <p:nvPr>
            <p:ph type="sldNum" sz="quarter" idx="10"/>
          </p:nvPr>
        </p:nvSpPr>
        <p:spPr/>
        <p:txBody>
          <a:bodyPr/>
          <a:lstStyle/>
          <a:p>
            <a:fld id="{F1E8A71E-C3B9-4093-8B8D-CA0BCB3EE832}" type="slidenum">
              <a:rPr lang="en-GB" smtClean="0"/>
              <a:t>1</a:t>
            </a:fld>
            <a:endParaRPr lang="en-GB"/>
          </a:p>
        </p:txBody>
      </p:sp>
    </p:spTree>
    <p:extLst>
      <p:ext uri="{BB962C8B-B14F-4D97-AF65-F5344CB8AC3E}">
        <p14:creationId xmlns:p14="http://schemas.microsoft.com/office/powerpoint/2010/main" val="185369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Each of the domains reflect the core knowledge and skills considered integral to the delivery of high quality palliative and end of life care. </a:t>
            </a:r>
          </a:p>
          <a:p>
            <a:r>
              <a:rPr lang="en-GB" b="1" baseline="0" dirty="0" smtClean="0"/>
              <a:t>Fundamentals of palliative care</a:t>
            </a:r>
            <a:r>
              <a:rPr lang="en-GB" b="0" baseline="0" dirty="0" smtClean="0"/>
              <a:t>: underpinning principles of palliative care approach incorporates elements essential to improving and developing PEOLC service provision </a:t>
            </a:r>
            <a:r>
              <a:rPr lang="en-GB" b="0" baseline="0" dirty="0" err="1" smtClean="0"/>
              <a:t>eg</a:t>
            </a:r>
            <a:r>
              <a:rPr lang="en-GB" b="0" baseline="0" dirty="0" smtClean="0"/>
              <a:t> principles, approaches, MDT working, professional, legal, ethical frameworks, values.</a:t>
            </a:r>
          </a:p>
          <a:p>
            <a:r>
              <a:rPr lang="en-GB" b="1" baseline="0" dirty="0" smtClean="0"/>
              <a:t>Communication and conversation</a:t>
            </a:r>
            <a:r>
              <a:rPr lang="en-GB" b="0" baseline="0" dirty="0" smtClean="0"/>
              <a:t>: effective communication and conversations are integral to the provision of PEOLC. Essential skills for supporting people with uncertainty, distress, decision making and for effective teamwork. </a:t>
            </a:r>
          </a:p>
          <a:p>
            <a:r>
              <a:rPr lang="en-GB" b="1" baseline="0" dirty="0" smtClean="0"/>
              <a:t>Loss, grief and bereavement</a:t>
            </a:r>
            <a:r>
              <a:rPr lang="en-GB" b="0" baseline="0" dirty="0" smtClean="0"/>
              <a:t>: acknowledgement given to potential impact of living and working with loss and recognises the importance of appropriate support for self and others.</a:t>
            </a:r>
          </a:p>
          <a:p>
            <a:r>
              <a:rPr lang="en-GB" b="1" baseline="0" dirty="0" smtClean="0"/>
              <a:t>Planning and delivery</a:t>
            </a:r>
            <a:r>
              <a:rPr lang="en-GB" b="0" baseline="0" dirty="0" smtClean="0"/>
              <a:t>: outlines the importance of working in partnership with the person, family and carers to promote participation, choice and control and address person outcomes and holistic needs.</a:t>
            </a:r>
          </a:p>
          <a:p>
            <a:r>
              <a:rPr lang="en-GB" b="1" baseline="0" dirty="0" smtClean="0"/>
              <a:t>Care in the last days of life</a:t>
            </a:r>
            <a:r>
              <a:rPr lang="en-GB" b="0" baseline="0" dirty="0" smtClean="0"/>
              <a:t>: care in the last days of life, death is expected, naturally occurring and all possible reversible causes have been considered.</a:t>
            </a:r>
          </a:p>
          <a:p>
            <a:endParaRPr lang="en-GB" b="1" baseline="0" dirty="0"/>
          </a:p>
        </p:txBody>
      </p:sp>
      <p:sp>
        <p:nvSpPr>
          <p:cNvPr id="4" name="Slide Number Placeholder 3"/>
          <p:cNvSpPr>
            <a:spLocks noGrp="1"/>
          </p:cNvSpPr>
          <p:nvPr>
            <p:ph type="sldNum" sz="quarter" idx="10"/>
          </p:nvPr>
        </p:nvSpPr>
        <p:spPr/>
        <p:txBody>
          <a:bodyPr/>
          <a:lstStyle/>
          <a:p>
            <a:fld id="{5FCF81DB-2525-4F7A-AA1E-097A5D9E82F1}" type="slidenum">
              <a:rPr lang="en-GB" smtClean="0"/>
              <a:t>10</a:t>
            </a:fld>
            <a:endParaRPr lang="en-GB"/>
          </a:p>
        </p:txBody>
      </p:sp>
    </p:spTree>
    <p:extLst>
      <p:ext uri="{BB962C8B-B14F-4D97-AF65-F5344CB8AC3E}">
        <p14:creationId xmlns:p14="http://schemas.microsoft.com/office/powerpoint/2010/main" val="3605492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domain outlines 4 levels</a:t>
            </a:r>
            <a:r>
              <a:rPr lang="en-GB" baseline="0" dirty="0"/>
              <a:t> of </a:t>
            </a:r>
            <a:r>
              <a:rPr lang="en-GB" baseline="0" dirty="0" smtClean="0"/>
              <a:t>Knowledge &amp; Skills (K&amp;S) that </a:t>
            </a:r>
            <a:r>
              <a:rPr lang="en-GB" baseline="0" dirty="0"/>
              <a:t>outline what workers need to know and do, depending on their degree of involvement in PEOLC and level of responsibilities in providing care for PEOLC needs.</a:t>
            </a:r>
          </a:p>
          <a:p>
            <a:endParaRPr lang="en-GB" baseline="0" dirty="0"/>
          </a:p>
          <a:p>
            <a:r>
              <a:rPr lang="en-GB" baseline="0" dirty="0"/>
              <a:t>Some of the K&amp;S Integral to H&amp;SC but are applied in context of PEOLC</a:t>
            </a:r>
          </a:p>
          <a:p>
            <a:endParaRPr lang="en-GB" baseline="0" dirty="0"/>
          </a:p>
          <a:p>
            <a:r>
              <a:rPr lang="en-GB" b="1" baseline="0" dirty="0"/>
              <a:t>Informed: </a:t>
            </a:r>
            <a:r>
              <a:rPr lang="en-GB" b="0" baseline="0" dirty="0"/>
              <a:t>K&amp;S required by all HSC workers in relation to HSCP</a:t>
            </a:r>
          </a:p>
          <a:p>
            <a:r>
              <a:rPr lang="en-GB" b="0" baseline="0" dirty="0"/>
              <a:t> </a:t>
            </a:r>
          </a:p>
          <a:p>
            <a:r>
              <a:rPr lang="en-GB" b="1" baseline="0" dirty="0"/>
              <a:t>Skilled: </a:t>
            </a:r>
            <a:r>
              <a:rPr lang="en-GB" b="0" baseline="0" dirty="0"/>
              <a:t>K&amp;S required by HSC workers by virtue of role and level of responsibilities regularly provide PEOLC and support</a:t>
            </a:r>
          </a:p>
          <a:p>
            <a:endParaRPr lang="en-GB" b="0" baseline="0" dirty="0"/>
          </a:p>
          <a:p>
            <a:r>
              <a:rPr lang="en-GB" b="1" baseline="0" dirty="0"/>
              <a:t>Enhanced: </a:t>
            </a:r>
            <a:r>
              <a:rPr lang="en-GB" b="0" baseline="0" dirty="0"/>
              <a:t>K&amp;S required by HSC workers by virtue of role and level of responsibilities provide, co-ordinate and manage and support care </a:t>
            </a:r>
          </a:p>
          <a:p>
            <a:endParaRPr lang="en-GB" b="0" baseline="0" dirty="0"/>
          </a:p>
          <a:p>
            <a:r>
              <a:rPr lang="en-GB" b="1" baseline="0" dirty="0"/>
              <a:t>Expert: </a:t>
            </a:r>
            <a:r>
              <a:rPr lang="en-GB" b="0" baseline="0" dirty="0"/>
              <a:t>K&amp;S required by HSC workers by virtue of role and level of responsibilities provide an expert role in care and support.</a:t>
            </a:r>
            <a:endParaRPr lang="en-GB" b="1" dirty="0"/>
          </a:p>
        </p:txBody>
      </p:sp>
      <p:sp>
        <p:nvSpPr>
          <p:cNvPr id="4" name="Slide Number Placeholder 3"/>
          <p:cNvSpPr>
            <a:spLocks noGrp="1"/>
          </p:cNvSpPr>
          <p:nvPr>
            <p:ph type="sldNum" sz="quarter" idx="10"/>
          </p:nvPr>
        </p:nvSpPr>
        <p:spPr/>
        <p:txBody>
          <a:bodyPr/>
          <a:lstStyle/>
          <a:p>
            <a:fld id="{5FCF81DB-2525-4F7A-AA1E-097A5D9E82F1}" type="slidenum">
              <a:rPr lang="en-GB" smtClean="0"/>
              <a:t>11</a:t>
            </a:fld>
            <a:endParaRPr lang="en-GB"/>
          </a:p>
        </p:txBody>
      </p:sp>
    </p:spTree>
    <p:extLst>
      <p:ext uri="{BB962C8B-B14F-4D97-AF65-F5344CB8AC3E}">
        <p14:creationId xmlns:p14="http://schemas.microsoft.com/office/powerpoint/2010/main" val="300580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t>
            </a:r>
            <a:r>
              <a:rPr lang="en-GB" dirty="0"/>
              <a:t>is the visual graphic of the framework structure. The link to interactive pdf is embedded in text Framework structure, Click on mouse right button and open hyperlink. </a:t>
            </a:r>
            <a:r>
              <a:rPr lang="en-GB" baseline="0" dirty="0"/>
              <a:t>  To demonstrate usage.</a:t>
            </a:r>
            <a:endParaRPr lang="en-GB" dirty="0"/>
          </a:p>
          <a:p>
            <a:r>
              <a:rPr lang="en-GB" dirty="0"/>
              <a:t>Within the interactive PDF you can move</a:t>
            </a:r>
            <a:r>
              <a:rPr lang="en-GB" baseline="0" dirty="0"/>
              <a:t> between the domain and levels by click on the Hexagon and then going back to the main menu to change domains</a:t>
            </a:r>
          </a:p>
          <a:p>
            <a:endParaRPr lang="en-GB" baseline="0" dirty="0"/>
          </a:p>
          <a:p>
            <a:r>
              <a:rPr lang="en-GB" baseline="0" dirty="0"/>
              <a:t>The hexagon graphic tries to represent how people can move through the framework</a:t>
            </a:r>
          </a:p>
          <a:p>
            <a:endParaRPr lang="en-GB" baseline="0" dirty="0"/>
          </a:p>
          <a:p>
            <a:r>
              <a:rPr lang="en-GB" baseline="0" dirty="0"/>
              <a:t>Each domain has a specified ICON and  has four levels of knowledge and skills. </a:t>
            </a:r>
          </a:p>
          <a:p>
            <a:endParaRPr lang="en-GB" baseline="0" dirty="0"/>
          </a:p>
          <a:p>
            <a:r>
              <a:rPr lang="en-GB" baseline="0" dirty="0"/>
              <a:t>The K&amp;S required by workers may differ across the five domains depending on their degree of involvement and role responsibilities</a:t>
            </a:r>
          </a:p>
          <a:p>
            <a:endParaRPr lang="en-GB" baseline="0" dirty="0"/>
          </a:p>
          <a:p>
            <a:r>
              <a:rPr lang="en-GB" baseline="0" dirty="0"/>
              <a:t>Generic framework in that it is not role or profession specific.</a:t>
            </a:r>
          </a:p>
          <a:p>
            <a:endParaRPr lang="en-GB" baseline="0" dirty="0"/>
          </a:p>
          <a:p>
            <a:r>
              <a:rPr lang="en-GB" baseline="0" dirty="0"/>
              <a:t>K&amp;S at each level are incremental in depth and breadth within the domain as it increase at each level.</a:t>
            </a:r>
          </a:p>
          <a:p>
            <a:endParaRPr lang="en-GB" baseline="0" dirty="0"/>
          </a:p>
          <a:p>
            <a:r>
              <a:rPr lang="en-GB" baseline="0" dirty="0"/>
              <a:t>The enables framework to be used flexibly, supports workers to develop their K&amp;S at different levels.</a:t>
            </a:r>
          </a:p>
          <a:p>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http://elearning.scot.nhs.uk:8080/intralibrary/open_virtual_file_path/i2564n4083939t/Palliative%20framework%20interactive_p2.pdf</a:t>
            </a:r>
            <a:endParaRPr lang="en-GB" dirty="0"/>
          </a:p>
        </p:txBody>
      </p:sp>
      <p:sp>
        <p:nvSpPr>
          <p:cNvPr id="4" name="Slide Number Placeholder 3"/>
          <p:cNvSpPr>
            <a:spLocks noGrp="1"/>
          </p:cNvSpPr>
          <p:nvPr>
            <p:ph type="sldNum" sz="quarter" idx="10"/>
          </p:nvPr>
        </p:nvSpPr>
        <p:spPr/>
        <p:txBody>
          <a:bodyPr/>
          <a:lstStyle/>
          <a:p>
            <a:fld id="{5FCF81DB-2525-4F7A-AA1E-097A5D9E82F1}" type="slidenum">
              <a:rPr lang="en-GB" smtClean="0"/>
              <a:t>12</a:t>
            </a:fld>
            <a:endParaRPr lang="en-GB"/>
          </a:p>
        </p:txBody>
      </p:sp>
    </p:spTree>
    <p:extLst>
      <p:ext uri="{BB962C8B-B14F-4D97-AF65-F5344CB8AC3E}">
        <p14:creationId xmlns:p14="http://schemas.microsoft.com/office/powerpoint/2010/main" val="1151762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It is really important to comprehend these key messages. The framework offers: </a:t>
            </a:r>
          </a:p>
          <a:p>
            <a:endParaRPr lang="en-GB" baseline="0" dirty="0" smtClean="0"/>
          </a:p>
          <a:p>
            <a:r>
              <a:rPr lang="en-GB" baseline="0" dirty="0" smtClean="0"/>
              <a:t>•	the flexibility for all workers to engage at the level most appropriate for them</a:t>
            </a:r>
          </a:p>
          <a:p>
            <a:r>
              <a:rPr lang="en-GB" baseline="0" dirty="0" smtClean="0"/>
              <a:t>•	everyone should be able to get something out of the framework. </a:t>
            </a:r>
          </a:p>
          <a:p>
            <a:endParaRPr lang="en-GB" baseline="0" dirty="0" smtClean="0"/>
          </a:p>
          <a:p>
            <a:r>
              <a:rPr lang="en-GB" baseline="0" dirty="0" smtClean="0"/>
              <a:t>It may be that it affirms their K&amp;S at one level or indeed identifies gaps or recognise that workers may sit at different levels of K&amp;S depending of the role responsibilities and engagement with people requiring PEOLC and support.</a:t>
            </a:r>
          </a:p>
          <a:p>
            <a:r>
              <a:rPr lang="en-GB" baseline="0" dirty="0" smtClean="0"/>
              <a:t>	</a:t>
            </a:r>
          </a:p>
          <a:p>
            <a:r>
              <a:rPr lang="en-GB" baseline="0" dirty="0" smtClean="0"/>
              <a:t>The framework also facilitates a benchmark for the K&amp;S required to provide, care and support to meet PEOLC needs. This is helpful to individuals, organisations and education providers.</a:t>
            </a:r>
          </a:p>
          <a:p>
            <a:endParaRPr lang="en-GB" baseline="0" dirty="0" smtClean="0"/>
          </a:p>
          <a:p>
            <a:endParaRPr lang="en-GB" baseline="0" dirty="0"/>
          </a:p>
        </p:txBody>
      </p:sp>
      <p:sp>
        <p:nvSpPr>
          <p:cNvPr id="4" name="Slide Number Placeholder 3"/>
          <p:cNvSpPr>
            <a:spLocks noGrp="1"/>
          </p:cNvSpPr>
          <p:nvPr>
            <p:ph type="sldNum" sz="quarter" idx="10"/>
          </p:nvPr>
        </p:nvSpPr>
        <p:spPr/>
        <p:txBody>
          <a:bodyPr/>
          <a:lstStyle/>
          <a:p>
            <a:fld id="{5FCF81DB-2525-4F7A-AA1E-097A5D9E82F1}" type="slidenum">
              <a:rPr lang="en-GB" smtClean="0"/>
              <a:t>13</a:t>
            </a:fld>
            <a:endParaRPr lang="en-GB"/>
          </a:p>
        </p:txBody>
      </p:sp>
    </p:spTree>
    <p:extLst>
      <p:ext uri="{BB962C8B-B14F-4D97-AF65-F5344CB8AC3E}">
        <p14:creationId xmlns:p14="http://schemas.microsoft.com/office/powerpoint/2010/main" val="4165756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frameworks flexibility enables it to be used in different ways to support learning and development at individual, service-provider and organisational level.</a:t>
            </a:r>
          </a:p>
          <a:p>
            <a:endParaRPr lang="en-GB" dirty="0"/>
          </a:p>
        </p:txBody>
      </p:sp>
      <p:sp>
        <p:nvSpPr>
          <p:cNvPr id="4" name="Slide Number Placeholder 3"/>
          <p:cNvSpPr>
            <a:spLocks noGrp="1"/>
          </p:cNvSpPr>
          <p:nvPr>
            <p:ph type="sldNum" sz="quarter" idx="10"/>
          </p:nvPr>
        </p:nvSpPr>
        <p:spPr/>
        <p:txBody>
          <a:bodyPr/>
          <a:lstStyle/>
          <a:p>
            <a:fld id="{5FCF81DB-2525-4F7A-AA1E-097A5D9E82F1}" type="slidenum">
              <a:rPr lang="en-GB" smtClean="0"/>
              <a:t>14</a:t>
            </a:fld>
            <a:endParaRPr lang="en-GB"/>
          </a:p>
        </p:txBody>
      </p:sp>
    </p:spTree>
    <p:extLst>
      <p:ext uri="{BB962C8B-B14F-4D97-AF65-F5344CB8AC3E}">
        <p14:creationId xmlns:p14="http://schemas.microsoft.com/office/powerpoint/2010/main" val="1084097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820738"/>
            <a:ext cx="4960937" cy="3722687"/>
          </a:xfrm>
        </p:spPr>
      </p:sp>
      <p:sp>
        <p:nvSpPr>
          <p:cNvPr id="3" name="Notes Placeholder 2"/>
          <p:cNvSpPr>
            <a:spLocks noGrp="1"/>
          </p:cNvSpPr>
          <p:nvPr>
            <p:ph type="body" idx="1"/>
          </p:nvPr>
        </p:nvSpPr>
        <p:spPr>
          <a:xfrm>
            <a:off x="666909" y="4715153"/>
            <a:ext cx="5328564" cy="4782095"/>
          </a:xfrm>
        </p:spPr>
        <p:txBody>
          <a:bodyPr/>
          <a:lstStyle/>
          <a:p>
            <a:r>
              <a:rPr lang="en-GB" dirty="0" smtClean="0"/>
              <a:t>Organisational level plus examples of how.</a:t>
            </a:r>
            <a:endParaRPr lang="en-GB" dirty="0"/>
          </a:p>
        </p:txBody>
      </p:sp>
      <p:sp>
        <p:nvSpPr>
          <p:cNvPr id="4" name="Slide Number Placeholder 3"/>
          <p:cNvSpPr>
            <a:spLocks noGrp="1"/>
          </p:cNvSpPr>
          <p:nvPr>
            <p:ph type="sldNum" sz="quarter" idx="10"/>
          </p:nvPr>
        </p:nvSpPr>
        <p:spPr/>
        <p:txBody>
          <a:bodyPr/>
          <a:lstStyle/>
          <a:p>
            <a:fld id="{F1E8A71E-C3B9-4093-8B8D-CA0BCB3EE832}" type="slidenum">
              <a:rPr lang="en-GB" smtClean="0"/>
              <a:t>15</a:t>
            </a:fld>
            <a:endParaRPr lang="en-GB"/>
          </a:p>
        </p:txBody>
      </p:sp>
    </p:spTree>
    <p:extLst>
      <p:ext uri="{BB962C8B-B14F-4D97-AF65-F5344CB8AC3E}">
        <p14:creationId xmlns:p14="http://schemas.microsoft.com/office/powerpoint/2010/main" val="414465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820738"/>
            <a:ext cx="4960937" cy="3722687"/>
          </a:xfrm>
        </p:spPr>
      </p:sp>
      <p:sp>
        <p:nvSpPr>
          <p:cNvPr id="3" name="Notes Placeholder 2"/>
          <p:cNvSpPr>
            <a:spLocks noGrp="1"/>
          </p:cNvSpPr>
          <p:nvPr>
            <p:ph type="body" idx="1"/>
          </p:nvPr>
        </p:nvSpPr>
        <p:spPr>
          <a:xfrm>
            <a:off x="666909" y="4715153"/>
            <a:ext cx="5328564" cy="4782095"/>
          </a:xfrm>
        </p:spPr>
        <p:txBody>
          <a:bodyPr/>
          <a:lstStyle/>
          <a:p>
            <a:r>
              <a:rPr lang="en-GB" dirty="0" smtClean="0"/>
              <a:t>Individual level plus examples of how.</a:t>
            </a:r>
            <a:endParaRPr lang="en-GB" dirty="0"/>
          </a:p>
        </p:txBody>
      </p:sp>
      <p:sp>
        <p:nvSpPr>
          <p:cNvPr id="4" name="Slide Number Placeholder 3"/>
          <p:cNvSpPr>
            <a:spLocks noGrp="1"/>
          </p:cNvSpPr>
          <p:nvPr>
            <p:ph type="sldNum" sz="quarter" idx="10"/>
          </p:nvPr>
        </p:nvSpPr>
        <p:spPr/>
        <p:txBody>
          <a:bodyPr/>
          <a:lstStyle/>
          <a:p>
            <a:fld id="{F1E8A71E-C3B9-4093-8B8D-CA0BCB3EE832}" type="slidenum">
              <a:rPr lang="en-GB" smtClean="0"/>
              <a:t>16</a:t>
            </a:fld>
            <a:endParaRPr lang="en-GB"/>
          </a:p>
        </p:txBody>
      </p:sp>
    </p:spTree>
    <p:extLst>
      <p:ext uri="{BB962C8B-B14F-4D97-AF65-F5344CB8AC3E}">
        <p14:creationId xmlns:p14="http://schemas.microsoft.com/office/powerpoint/2010/main" val="414465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820738"/>
            <a:ext cx="4960937" cy="3722687"/>
          </a:xfrm>
        </p:spPr>
      </p:sp>
      <p:sp>
        <p:nvSpPr>
          <p:cNvPr id="3" name="Notes Placeholder 2"/>
          <p:cNvSpPr>
            <a:spLocks noGrp="1"/>
          </p:cNvSpPr>
          <p:nvPr>
            <p:ph type="body" idx="1"/>
          </p:nvPr>
        </p:nvSpPr>
        <p:spPr>
          <a:xfrm>
            <a:off x="666909" y="4715153"/>
            <a:ext cx="5328564" cy="4782095"/>
          </a:xfrm>
        </p:spPr>
        <p:txBody>
          <a:bodyPr/>
          <a:lstStyle/>
          <a:p>
            <a:r>
              <a:rPr lang="en-GB" b="0" i="0" u="none" strike="noStrike" kern="1200" baseline="0" dirty="0" smtClean="0"/>
              <a:t>Line Manager or Supervisor – why and how.</a:t>
            </a:r>
            <a:endParaRPr lang="en-US" b="0" i="0" u="none" strike="noStrike" kern="1200" baseline="0" dirty="0" smtClean="0"/>
          </a:p>
        </p:txBody>
      </p:sp>
      <p:sp>
        <p:nvSpPr>
          <p:cNvPr id="4" name="Slide Number Placeholder 3"/>
          <p:cNvSpPr>
            <a:spLocks noGrp="1"/>
          </p:cNvSpPr>
          <p:nvPr>
            <p:ph type="sldNum" sz="quarter" idx="10"/>
          </p:nvPr>
        </p:nvSpPr>
        <p:spPr/>
        <p:txBody>
          <a:bodyPr/>
          <a:lstStyle/>
          <a:p>
            <a:fld id="{F1E8A71E-C3B9-4093-8B8D-CA0BCB3EE832}" type="slidenum">
              <a:rPr lang="en-GB" smtClean="0"/>
              <a:t>17</a:t>
            </a:fld>
            <a:endParaRPr lang="en-GB"/>
          </a:p>
        </p:txBody>
      </p:sp>
    </p:spTree>
    <p:extLst>
      <p:ext uri="{BB962C8B-B14F-4D97-AF65-F5344CB8AC3E}">
        <p14:creationId xmlns:p14="http://schemas.microsoft.com/office/powerpoint/2010/main" val="414465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689CC-0ED6-42AA-ADC4-452E1F0B8934}" type="slidenum">
              <a:rPr lang="en-GB"/>
              <a:pPr/>
              <a:t>18</a:t>
            </a:fld>
            <a:endParaRPr lang="en-GB"/>
          </a:p>
        </p:txBody>
      </p:sp>
      <p:sp>
        <p:nvSpPr>
          <p:cNvPr id="54274" name="Rectangle 2"/>
          <p:cNvSpPr>
            <a:spLocks noGrp="1" noRot="1" noChangeAspect="1" noChangeArrowheads="1" noTextEdit="1"/>
          </p:cNvSpPr>
          <p:nvPr>
            <p:ph type="sldImg"/>
          </p:nvPr>
        </p:nvSpPr>
        <p:spPr>
          <a:xfrm>
            <a:off x="854075" y="744538"/>
            <a:ext cx="4960938" cy="3722687"/>
          </a:xfrm>
          <a:ln/>
        </p:spPr>
      </p:sp>
      <p:sp>
        <p:nvSpPr>
          <p:cNvPr id="54275" name="Rectangle 3"/>
          <p:cNvSpPr>
            <a:spLocks noGrp="1" noChangeArrowheads="1"/>
          </p:cNvSpPr>
          <p:nvPr>
            <p:ph type="body" idx="1"/>
          </p:nvPr>
        </p:nvSpPr>
        <p:spPr/>
        <p:txBody>
          <a:bodyPr/>
          <a:lstStyle/>
          <a:p>
            <a:r>
              <a:rPr lang="en-GB" dirty="0" smtClean="0"/>
              <a:t>Spider graph activity</a:t>
            </a:r>
          </a:p>
          <a:p>
            <a:endParaRPr lang="en-GB" dirty="0" smtClean="0"/>
          </a:p>
          <a:p>
            <a:r>
              <a:rPr lang="en-GB" dirty="0" smtClean="0"/>
              <a:t>The next section brings the skills and knowledge (behaviours) discussed and makes links to the new Health and Social Care Standards (HSCS), other frameworks and pieces of legislation.  Please use the slides you feel comfortable talking to.</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r>
              <a:rPr lang="en-GB" dirty="0" smtClean="0"/>
              <a:t>https://www.youtube.com/watch?v=xXd2kbmKZwc </a:t>
            </a:r>
          </a:p>
          <a:p>
            <a:endParaRPr lang="en-GB" dirty="0" smtClean="0"/>
          </a:p>
          <a:p>
            <a:r>
              <a:rPr lang="en-GB" dirty="0" smtClean="0"/>
              <a:t>If you have time - Henry Mathias from</a:t>
            </a:r>
            <a:r>
              <a:rPr lang="en-GB" baseline="0" dirty="0" smtClean="0"/>
              <a:t> the Care Inspectorate – It’s all about experiences.</a:t>
            </a:r>
            <a:endParaRPr lang="en-GB" dirty="0"/>
          </a:p>
        </p:txBody>
      </p:sp>
      <p:sp>
        <p:nvSpPr>
          <p:cNvPr id="4" name="Slide Number Placeholder 3"/>
          <p:cNvSpPr>
            <a:spLocks noGrp="1"/>
          </p:cNvSpPr>
          <p:nvPr>
            <p:ph type="sldNum" sz="quarter" idx="10"/>
          </p:nvPr>
        </p:nvSpPr>
        <p:spPr/>
        <p:txBody>
          <a:bodyPr/>
          <a:lstStyle/>
          <a:p>
            <a:fld id="{57C27F7B-22D1-497E-B127-4400910B8FA6}"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baseline="0" dirty="0" smtClean="0">
                <a:solidFill>
                  <a:schemeClr val="tx1"/>
                </a:solidFill>
                <a:latin typeface="+mn-lt"/>
                <a:ea typeface="+mn-ea"/>
                <a:cs typeface="+mn-cs"/>
              </a:rPr>
              <a:t>Intended outcomes for the session – you may wish to add or alter them.</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1E8A71E-C3B9-4093-8B8D-CA0BCB3EE832}" type="slidenum">
              <a:rPr lang="en-GB" smtClean="0"/>
              <a:t>2</a:t>
            </a:fld>
            <a:endParaRPr lang="en-GB"/>
          </a:p>
        </p:txBody>
      </p:sp>
    </p:spTree>
    <p:extLst>
      <p:ext uri="{BB962C8B-B14F-4D97-AF65-F5344CB8AC3E}">
        <p14:creationId xmlns:p14="http://schemas.microsoft.com/office/powerpoint/2010/main" val="414465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Difficult conversations picture</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1E8A71E-C3B9-4093-8B8D-CA0BCB3EE832}" type="slidenum">
              <a:rPr lang="en-GB" smtClean="0"/>
              <a:t>20</a:t>
            </a:fld>
            <a:endParaRPr lang="en-GB"/>
          </a:p>
        </p:txBody>
      </p:sp>
    </p:spTree>
    <p:extLst>
      <p:ext uri="{BB962C8B-B14F-4D97-AF65-F5344CB8AC3E}">
        <p14:creationId xmlns:p14="http://schemas.microsoft.com/office/powerpoint/2010/main" val="414465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689CC-0ED6-42AA-ADC4-452E1F0B8934}" type="slidenum">
              <a:rPr lang="en-GB"/>
              <a:pPr/>
              <a:t>21</a:t>
            </a:fld>
            <a:endParaRPr lang="en-GB"/>
          </a:p>
        </p:txBody>
      </p:sp>
      <p:sp>
        <p:nvSpPr>
          <p:cNvPr id="54274" name="Rectangle 2"/>
          <p:cNvSpPr>
            <a:spLocks noGrp="1" noRot="1" noChangeAspect="1" noChangeArrowheads="1" noTextEdit="1"/>
          </p:cNvSpPr>
          <p:nvPr>
            <p:ph type="sldImg"/>
          </p:nvPr>
        </p:nvSpPr>
        <p:spPr>
          <a:xfrm>
            <a:off x="854075" y="744538"/>
            <a:ext cx="4960938" cy="3722687"/>
          </a:xfrm>
          <a:ln/>
        </p:spPr>
      </p:sp>
      <p:sp>
        <p:nvSpPr>
          <p:cNvPr id="54275" name="Rectangle 3"/>
          <p:cNvSpPr>
            <a:spLocks noGrp="1" noChangeArrowheads="1"/>
          </p:cNvSpPr>
          <p:nvPr>
            <p:ph type="body" idx="1"/>
          </p:nvPr>
        </p:nvSpPr>
        <p:spPr/>
        <p:txBody>
          <a:bodyPr/>
          <a:lstStyle/>
          <a:p>
            <a:r>
              <a:rPr lang="en-GB" i="0" dirty="0" smtClean="0"/>
              <a:t>Examples of mapping HSCS with the PEOLC Framework at Informed level</a:t>
            </a:r>
            <a:endParaRPr lang="en-US" i="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smtClean="0">
              <a:solidFill>
                <a:schemeClr val="tx1"/>
              </a:solidFill>
              <a:latin typeface="+mn-lt"/>
              <a:ea typeface="+mn-ea"/>
              <a:cs typeface="+mn-cs"/>
            </a:endParaRPr>
          </a:p>
          <a:p>
            <a:pPr rtl="0"/>
            <a:r>
              <a:rPr lang="en-GB" sz="1200" b="0" i="0" u="none" strike="noStrike" kern="1200" baseline="0" dirty="0" smtClean="0">
                <a:solidFill>
                  <a:schemeClr val="tx1"/>
                </a:solidFill>
                <a:latin typeface="+mn-lt"/>
                <a:ea typeface="+mn-ea"/>
                <a:cs typeface="+mn-cs"/>
              </a:rPr>
              <a:t>Talking is time well spent picture</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1E8A71E-C3B9-4093-8B8D-CA0BCB3EE832}" type="slidenum">
              <a:rPr lang="en-GB" smtClean="0"/>
              <a:t>22</a:t>
            </a:fld>
            <a:endParaRPr lang="en-GB"/>
          </a:p>
        </p:txBody>
      </p:sp>
    </p:spTree>
    <p:extLst>
      <p:ext uri="{BB962C8B-B14F-4D97-AF65-F5344CB8AC3E}">
        <p14:creationId xmlns:p14="http://schemas.microsoft.com/office/powerpoint/2010/main" val="414465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 examples of mapping HSCS with the PEOLC Framework at informed level</a:t>
            </a:r>
            <a:endParaRPr lang="en-GB" dirty="0"/>
          </a:p>
        </p:txBody>
      </p:sp>
      <p:sp>
        <p:nvSpPr>
          <p:cNvPr id="4" name="Slide Number Placeholder 3"/>
          <p:cNvSpPr>
            <a:spLocks noGrp="1"/>
          </p:cNvSpPr>
          <p:nvPr>
            <p:ph type="sldNum" sz="quarter" idx="10"/>
          </p:nvPr>
        </p:nvSpPr>
        <p:spPr/>
        <p:txBody>
          <a:bodyPr/>
          <a:lstStyle/>
          <a:p>
            <a:fld id="{F1E8A71E-C3B9-4093-8B8D-CA0BCB3EE832}" type="slidenum">
              <a:rPr lang="en-GB" smtClean="0"/>
              <a:t>23</a:t>
            </a:fld>
            <a:endParaRPr lang="en-GB"/>
          </a:p>
        </p:txBody>
      </p:sp>
    </p:spTree>
    <p:extLst>
      <p:ext uri="{BB962C8B-B14F-4D97-AF65-F5344CB8AC3E}">
        <p14:creationId xmlns:p14="http://schemas.microsoft.com/office/powerpoint/2010/main" val="1607002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smtClean="0">
              <a:solidFill>
                <a:schemeClr val="tx1"/>
              </a:solidFill>
              <a:latin typeface="+mn-lt"/>
              <a:ea typeface="+mn-ea"/>
              <a:cs typeface="+mn-cs"/>
            </a:endParaRPr>
          </a:p>
          <a:p>
            <a:pPr rtl="0"/>
            <a:r>
              <a:rPr lang="en-GB" sz="1200" b="0" i="0" u="none" strike="noStrike" kern="1200" baseline="0" dirty="0" smtClean="0">
                <a:solidFill>
                  <a:schemeClr val="tx1"/>
                </a:solidFill>
                <a:latin typeface="+mn-lt"/>
                <a:ea typeface="+mn-ea"/>
                <a:cs typeface="+mn-cs"/>
              </a:rPr>
              <a:t>The time to share means so much…. picture</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1E8A71E-C3B9-4093-8B8D-CA0BCB3EE832}" type="slidenum">
              <a:rPr lang="en-GB" smtClean="0"/>
              <a:t>24</a:t>
            </a:fld>
            <a:endParaRPr lang="en-GB"/>
          </a:p>
        </p:txBody>
      </p:sp>
    </p:spTree>
    <p:extLst>
      <p:ext uri="{BB962C8B-B14F-4D97-AF65-F5344CB8AC3E}">
        <p14:creationId xmlns:p14="http://schemas.microsoft.com/office/powerpoint/2010/main" val="414465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689CC-0ED6-42AA-ADC4-452E1F0B8934}" type="slidenum">
              <a:rPr lang="en-GB"/>
              <a:pPr/>
              <a:t>25</a:t>
            </a:fld>
            <a:endParaRPr lang="en-GB"/>
          </a:p>
        </p:txBody>
      </p:sp>
      <p:sp>
        <p:nvSpPr>
          <p:cNvPr id="54274" name="Rectangle 2"/>
          <p:cNvSpPr>
            <a:spLocks noGrp="1" noRot="1" noChangeAspect="1" noChangeArrowheads="1" noTextEdit="1"/>
          </p:cNvSpPr>
          <p:nvPr>
            <p:ph type="sldImg"/>
          </p:nvPr>
        </p:nvSpPr>
        <p:spPr>
          <a:xfrm>
            <a:off x="854075" y="744538"/>
            <a:ext cx="4960938" cy="3722687"/>
          </a:xfrm>
          <a:ln/>
        </p:spPr>
      </p:sp>
      <p:sp>
        <p:nvSpPr>
          <p:cNvPr id="54275" name="Rectangle 3"/>
          <p:cNvSpPr>
            <a:spLocks noGrp="1" noChangeArrowheads="1"/>
          </p:cNvSpPr>
          <p:nvPr>
            <p:ph type="body" idx="1"/>
          </p:nvPr>
        </p:nvSpPr>
        <p:spPr/>
        <p:txBody>
          <a:bodyPr/>
          <a:lstStyle/>
          <a:p>
            <a:r>
              <a:rPr lang="en-GB" baseline="0" dirty="0" smtClean="0"/>
              <a:t>Mapping self-directed support (SDS) with PEOLC Framework</a:t>
            </a:r>
          </a:p>
          <a:p>
            <a:endParaRPr lang="en-GB" baseline="0" dirty="0" smtClean="0"/>
          </a:p>
          <a:p>
            <a:r>
              <a:rPr lang="en-GB" baseline="0" dirty="0" smtClean="0"/>
              <a:t>The core PEOLC values and principles align really well with SDS which is not just about the four options, it is about the person and what is important to them. Personalisation / individuals own outcomes!</a:t>
            </a:r>
          </a:p>
          <a:p>
            <a:endParaRPr lang="en-US" baseline="0" dirty="0" smtClean="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689CC-0ED6-42AA-ADC4-452E1F0B8934}" type="slidenum">
              <a:rPr lang="en-GB"/>
              <a:pPr/>
              <a:t>26</a:t>
            </a:fld>
            <a:endParaRPr lang="en-GB"/>
          </a:p>
        </p:txBody>
      </p:sp>
      <p:sp>
        <p:nvSpPr>
          <p:cNvPr id="54274" name="Rectangle 2"/>
          <p:cNvSpPr>
            <a:spLocks noGrp="1" noRot="1" noChangeAspect="1" noChangeArrowheads="1" noTextEdit="1"/>
          </p:cNvSpPr>
          <p:nvPr>
            <p:ph type="sldImg"/>
          </p:nvPr>
        </p:nvSpPr>
        <p:spPr>
          <a:xfrm>
            <a:off x="854075" y="744538"/>
            <a:ext cx="4960938" cy="3722687"/>
          </a:xfrm>
          <a:ln/>
        </p:spPr>
      </p:sp>
      <p:sp>
        <p:nvSpPr>
          <p:cNvPr id="54275" name="Rectangle 3"/>
          <p:cNvSpPr>
            <a:spLocks noGrp="1" noChangeArrowheads="1"/>
          </p:cNvSpPr>
          <p:nvPr>
            <p:ph type="body" idx="1"/>
          </p:nvPr>
        </p:nvSpPr>
        <p:spPr/>
        <p:txBody>
          <a:bodyPr/>
          <a:lstStyle/>
          <a:p>
            <a:r>
              <a:rPr lang="en-GB" i="0" dirty="0" smtClean="0"/>
              <a:t>Mapping Promoting Excellence Framework with PEOLC Framework - Promoting Excellence Framework is used to support delivery of the Standards of Care for Dementia in Scotland</a:t>
            </a:r>
            <a:endParaRPr lang="en-US" i="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Care and compassion picture - Keeping </a:t>
            </a:r>
            <a:r>
              <a:rPr lang="en-US" sz="1200" b="0" i="0" u="none" strike="noStrike" kern="1200" baseline="0" dirty="0" smtClean="0">
                <a:solidFill>
                  <a:schemeClr val="tx1"/>
                </a:solidFill>
                <a:latin typeface="+mn-lt"/>
                <a:ea typeface="+mn-ea"/>
                <a:cs typeface="+mn-cs"/>
              </a:rPr>
              <a:t>ourselves and our colleagues healthy and well too!</a:t>
            </a:r>
          </a:p>
        </p:txBody>
      </p:sp>
      <p:sp>
        <p:nvSpPr>
          <p:cNvPr id="4" name="Slide Number Placeholder 3"/>
          <p:cNvSpPr>
            <a:spLocks noGrp="1"/>
          </p:cNvSpPr>
          <p:nvPr>
            <p:ph type="sldNum" sz="quarter" idx="10"/>
          </p:nvPr>
        </p:nvSpPr>
        <p:spPr/>
        <p:txBody>
          <a:bodyPr/>
          <a:lstStyle/>
          <a:p>
            <a:fld id="{F1E8A71E-C3B9-4093-8B8D-CA0BCB3EE832}" type="slidenum">
              <a:rPr lang="en-GB" smtClean="0"/>
              <a:t>27</a:t>
            </a:fld>
            <a:endParaRPr lang="en-GB"/>
          </a:p>
        </p:txBody>
      </p:sp>
    </p:spTree>
    <p:extLst>
      <p:ext uri="{BB962C8B-B14F-4D97-AF65-F5344CB8AC3E}">
        <p14:creationId xmlns:p14="http://schemas.microsoft.com/office/powerpoint/2010/main" val="414465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689CC-0ED6-42AA-ADC4-452E1F0B8934}" type="slidenum">
              <a:rPr lang="en-GB"/>
              <a:pPr/>
              <a:t>28</a:t>
            </a:fld>
            <a:endParaRPr lang="en-GB"/>
          </a:p>
        </p:txBody>
      </p:sp>
      <p:sp>
        <p:nvSpPr>
          <p:cNvPr id="54274" name="Rectangle 2"/>
          <p:cNvSpPr>
            <a:spLocks noGrp="1" noRot="1" noChangeAspect="1" noChangeArrowheads="1" noTextEdit="1"/>
          </p:cNvSpPr>
          <p:nvPr>
            <p:ph type="sldImg"/>
          </p:nvPr>
        </p:nvSpPr>
        <p:spPr>
          <a:xfrm>
            <a:off x="854075" y="744538"/>
            <a:ext cx="4960938" cy="3722687"/>
          </a:xfrm>
          <a:ln/>
        </p:spPr>
      </p:sp>
      <p:sp>
        <p:nvSpPr>
          <p:cNvPr id="54275" name="Rectangle 3"/>
          <p:cNvSpPr>
            <a:spLocks noGrp="1" noChangeArrowheads="1"/>
          </p:cNvSpPr>
          <p:nvPr>
            <p:ph type="body" idx="1"/>
          </p:nvPr>
        </p:nvSpPr>
        <p:spPr/>
        <p:txBody>
          <a:bodyPr/>
          <a:lstStyle/>
          <a:p>
            <a:r>
              <a:rPr lang="en-GB" dirty="0" smtClean="0"/>
              <a:t>Opportunity to have a whole group discussion</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689CC-0ED6-42AA-ADC4-452E1F0B8934}" type="slidenum">
              <a:rPr lang="en-GB"/>
              <a:pPr/>
              <a:t>29</a:t>
            </a:fld>
            <a:endParaRPr lang="en-GB"/>
          </a:p>
        </p:txBody>
      </p:sp>
      <p:sp>
        <p:nvSpPr>
          <p:cNvPr id="54274" name="Rectangle 2"/>
          <p:cNvSpPr>
            <a:spLocks noGrp="1" noRot="1" noChangeAspect="1" noChangeArrowheads="1" noTextEdit="1"/>
          </p:cNvSpPr>
          <p:nvPr>
            <p:ph type="sldImg"/>
          </p:nvPr>
        </p:nvSpPr>
        <p:spPr>
          <a:xfrm>
            <a:off x="854075" y="744538"/>
            <a:ext cx="4960938" cy="3722687"/>
          </a:xfrm>
          <a:ln/>
        </p:spPr>
      </p:sp>
      <p:sp>
        <p:nvSpPr>
          <p:cNvPr id="54275" name="Rectangle 3"/>
          <p:cNvSpPr>
            <a:spLocks noGrp="1" noChangeArrowheads="1"/>
          </p:cNvSpPr>
          <p:nvPr>
            <p:ph type="body" idx="1"/>
          </p:nvPr>
        </p:nvSpPr>
        <p:spPr/>
        <p:txBody>
          <a:bodyPr/>
          <a:lstStyle/>
          <a:p>
            <a:r>
              <a:rPr lang="en-GB" dirty="0" smtClean="0"/>
              <a:t>Link to Palliative and end of life care awareness open badge </a:t>
            </a:r>
          </a:p>
          <a:p>
            <a:endParaRPr lang="en-GB" dirty="0" smtClean="0"/>
          </a:p>
          <a:p>
            <a:r>
              <a:rPr lang="en-GB" dirty="0" smtClean="0"/>
              <a:t>https://www.badges.sssc.uk.com/badges/palliative-and-end-of-life-care-awareness-session</a:t>
            </a:r>
            <a:r>
              <a:rPr lang="en-GB" baseline="0" dirty="0" smtClean="0"/>
              <a:t> </a:t>
            </a:r>
            <a:r>
              <a:rPr lang="en-GB" dirty="0" smtClean="0"/>
              <a:t>  </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smtClean="0">
              <a:solidFill>
                <a:schemeClr val="tx1"/>
              </a:solidFill>
              <a:latin typeface="+mn-lt"/>
              <a:ea typeface="+mn-ea"/>
              <a:cs typeface="+mn-cs"/>
            </a:endParaRPr>
          </a:p>
          <a:p>
            <a:pPr rtl="0"/>
            <a:r>
              <a:rPr lang="en-GB" sz="1200" b="0" i="0" u="none" strike="noStrike" kern="1200" baseline="0" dirty="0" smtClean="0">
                <a:solidFill>
                  <a:schemeClr val="tx1"/>
                </a:solidFill>
                <a:latin typeface="+mn-lt"/>
                <a:ea typeface="+mn-ea"/>
                <a:cs typeface="+mn-cs"/>
              </a:rPr>
              <a:t>Perhaps what differentiates ‘palliative care’ from ‘just good care’ is the awareness that a person’s mortality has started to influence clinical and/or personal decision making.</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1E8A71E-C3B9-4093-8B8D-CA0BCB3EE832}" type="slidenum">
              <a:rPr lang="en-GB" smtClean="0"/>
              <a:t>3</a:t>
            </a:fld>
            <a:endParaRPr lang="en-GB"/>
          </a:p>
        </p:txBody>
      </p:sp>
    </p:spTree>
    <p:extLst>
      <p:ext uri="{BB962C8B-B14F-4D97-AF65-F5344CB8AC3E}">
        <p14:creationId xmlns:p14="http://schemas.microsoft.com/office/powerpoint/2010/main" val="414465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Open badge information – before delivering this presentation, please watch the video on the SSSC Learning Zone page https://www.badges.sssc.uk.com/ </a:t>
            </a:r>
            <a:endParaRPr lang="en-GB" dirty="0"/>
          </a:p>
        </p:txBody>
      </p:sp>
      <p:sp>
        <p:nvSpPr>
          <p:cNvPr id="4" name="Slide Number Placeholder 3"/>
          <p:cNvSpPr>
            <a:spLocks noGrp="1"/>
          </p:cNvSpPr>
          <p:nvPr>
            <p:ph type="sldNum" sz="quarter" idx="10"/>
          </p:nvPr>
        </p:nvSpPr>
        <p:spPr/>
        <p:txBody>
          <a:bodyPr/>
          <a:lstStyle/>
          <a:p>
            <a:fld id="{F1E8A71E-C3B9-4093-8B8D-CA0BCB3EE832}" type="slidenum">
              <a:rPr lang="en-GB" smtClean="0"/>
              <a:t>30</a:t>
            </a:fld>
            <a:endParaRPr lang="en-GB"/>
          </a:p>
        </p:txBody>
      </p:sp>
    </p:spTree>
    <p:extLst>
      <p:ext uri="{BB962C8B-B14F-4D97-AF65-F5344CB8AC3E}">
        <p14:creationId xmlns:p14="http://schemas.microsoft.com/office/powerpoint/2010/main" val="982582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689CC-0ED6-42AA-ADC4-452E1F0B8934}" type="slidenum">
              <a:rPr lang="en-GB"/>
              <a:pPr/>
              <a:t>31</a:t>
            </a:fld>
            <a:endParaRPr lang="en-GB"/>
          </a:p>
        </p:txBody>
      </p:sp>
      <p:sp>
        <p:nvSpPr>
          <p:cNvPr id="54274" name="Rectangle 2"/>
          <p:cNvSpPr>
            <a:spLocks noGrp="1" noRot="1" noChangeAspect="1" noChangeArrowheads="1" noTextEdit="1"/>
          </p:cNvSpPr>
          <p:nvPr>
            <p:ph type="sldImg"/>
          </p:nvPr>
        </p:nvSpPr>
        <p:spPr>
          <a:xfrm>
            <a:off x="854075" y="744538"/>
            <a:ext cx="4960938" cy="3722687"/>
          </a:xfrm>
          <a:ln/>
        </p:spPr>
      </p:sp>
      <p:sp>
        <p:nvSpPr>
          <p:cNvPr id="54275" name="Rectangle 3"/>
          <p:cNvSpPr>
            <a:spLocks noGrp="1" noChangeArrowheads="1"/>
          </p:cNvSpPr>
          <p:nvPr>
            <p:ph type="body" idx="1"/>
          </p:nvPr>
        </p:nvSpPr>
        <p:spPr/>
        <p:txBody>
          <a:bodyPr/>
          <a:lstStyle/>
          <a:p>
            <a:r>
              <a:rPr lang="en-US" dirty="0" smtClean="0"/>
              <a:t>Proposed evaluation questions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Thank you slide and SSSC email address for any further questions </a:t>
            </a:r>
            <a:endParaRPr lang="en-GB" dirty="0"/>
          </a:p>
        </p:txBody>
      </p:sp>
      <p:sp>
        <p:nvSpPr>
          <p:cNvPr id="4" name="Slide Number Placeholder 3"/>
          <p:cNvSpPr>
            <a:spLocks noGrp="1"/>
          </p:cNvSpPr>
          <p:nvPr>
            <p:ph type="sldNum" sz="quarter" idx="10"/>
          </p:nvPr>
        </p:nvSpPr>
        <p:spPr/>
        <p:txBody>
          <a:bodyPr/>
          <a:lstStyle/>
          <a:p>
            <a:fld id="{F1E8A71E-C3B9-4093-8B8D-CA0BCB3EE832}" type="slidenum">
              <a:rPr lang="en-GB" smtClean="0"/>
              <a:t>32</a:t>
            </a:fld>
            <a:endParaRPr lang="en-GB"/>
          </a:p>
        </p:txBody>
      </p:sp>
    </p:spTree>
    <p:extLst>
      <p:ext uri="{BB962C8B-B14F-4D97-AF65-F5344CB8AC3E}">
        <p14:creationId xmlns:p14="http://schemas.microsoft.com/office/powerpoint/2010/main" val="359361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smtClean="0">
              <a:solidFill>
                <a:schemeClr val="tx1"/>
              </a:solidFill>
              <a:latin typeface="+mn-lt"/>
              <a:ea typeface="+mn-ea"/>
              <a:cs typeface="+mn-cs"/>
            </a:endParaRPr>
          </a:p>
          <a:p>
            <a:pPr rtl="0"/>
            <a:r>
              <a:rPr lang="en-GB" sz="1200" b="0" i="0" u="none" strike="noStrike" kern="1200" baseline="0" dirty="0" smtClean="0">
                <a:solidFill>
                  <a:schemeClr val="tx1"/>
                </a:solidFill>
                <a:latin typeface="+mn-lt"/>
                <a:ea typeface="+mn-ea"/>
                <a:cs typeface="+mn-cs"/>
              </a:rPr>
              <a:t>This phase could vary between months, weeks, days or hours in the context of different disease trajectories. There can be uncertainty involved in identifying when someone might be expected to die – illness can be unpredictable and changes can occur suddenly and unexpectedly.</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1E8A71E-C3B9-4093-8B8D-CA0BCB3EE832}" type="slidenum">
              <a:rPr lang="en-GB" smtClean="0"/>
              <a:t>4</a:t>
            </a:fld>
            <a:endParaRPr lang="en-GB"/>
          </a:p>
        </p:txBody>
      </p:sp>
    </p:spTree>
    <p:extLst>
      <p:ext uri="{BB962C8B-B14F-4D97-AF65-F5344CB8AC3E}">
        <p14:creationId xmlns:p14="http://schemas.microsoft.com/office/powerpoint/2010/main" val="414465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baseline="0" dirty="0" smtClean="0">
                <a:solidFill>
                  <a:schemeClr val="tx1"/>
                </a:solidFill>
                <a:latin typeface="+mn-lt"/>
                <a:ea typeface="+mn-ea"/>
                <a:cs typeface="+mn-cs"/>
              </a:rPr>
              <a:t>Using the gingerbread person outline, ask attendees to identify the skills and knowledge they need to deliver quality care on a day-to-day basis – ONE colour pen – answers could include; compassion, patience, personality, empathy, listening skills, flexible, adaptable, good communication skills, positive attitude, observation skills, time management skills, ability to understand the needs of each individual, team work etc. </a:t>
            </a:r>
          </a:p>
          <a:p>
            <a:pPr rtl="0"/>
            <a:r>
              <a:rPr lang="en-GB" sz="1200" b="0" i="0" u="none" strike="noStrike" kern="1200" baseline="0" dirty="0" smtClean="0">
                <a:solidFill>
                  <a:schemeClr val="tx1"/>
                </a:solidFill>
                <a:latin typeface="+mn-lt"/>
                <a:ea typeface="+mn-ea"/>
                <a:cs typeface="+mn-cs"/>
              </a:rPr>
              <a:t>The SECOND part is around the skills and knowledge they would need if they are delivering PEOLC – there may be some additions but the core skills and knowledge will be the same.</a:t>
            </a:r>
          </a:p>
          <a:p>
            <a:pPr rtl="0"/>
            <a:r>
              <a:rPr lang="en-GB" sz="1200" b="0" i="0" u="none" strike="noStrike" kern="1200" baseline="0" dirty="0" smtClean="0">
                <a:solidFill>
                  <a:schemeClr val="tx1"/>
                </a:solidFill>
                <a:latin typeface="+mn-lt"/>
                <a:ea typeface="+mn-ea"/>
                <a:cs typeface="+mn-cs"/>
              </a:rPr>
              <a:t>The purpose of this activity is to highlight and reflect with the attendees, the skills and knowledge they have already and need to deliver high quality care on a day-to-day basis, are similar (or the same) as the skills and knowledge required to deliver care with someone who is palliative.  This activity aims to increase individual’s awareness and confidence around the delivery of palliative and end of life care.</a:t>
            </a:r>
          </a:p>
          <a:p>
            <a:pPr rtl="0"/>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1E8A71E-C3B9-4093-8B8D-CA0BCB3EE832}" type="slidenum">
              <a:rPr lang="en-GB" smtClean="0"/>
              <a:t>5</a:t>
            </a:fld>
            <a:endParaRPr lang="en-GB"/>
          </a:p>
        </p:txBody>
      </p:sp>
    </p:spTree>
    <p:extLst>
      <p:ext uri="{BB962C8B-B14F-4D97-AF65-F5344CB8AC3E}">
        <p14:creationId xmlns:p14="http://schemas.microsoft.com/office/powerpoint/2010/main" val="41446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820738"/>
            <a:ext cx="4960937" cy="3722687"/>
          </a:xfrm>
        </p:spPr>
      </p:sp>
      <p:sp>
        <p:nvSpPr>
          <p:cNvPr id="3" name="Notes Placeholder 2"/>
          <p:cNvSpPr>
            <a:spLocks noGrp="1"/>
          </p:cNvSpPr>
          <p:nvPr>
            <p:ph type="body" idx="1"/>
          </p:nvPr>
        </p:nvSpPr>
        <p:spPr>
          <a:xfrm>
            <a:off x="666909" y="4715153"/>
            <a:ext cx="5328564" cy="4782095"/>
          </a:xfrm>
        </p:spPr>
        <p:txBody>
          <a:bodyPr>
            <a:normAutofit/>
          </a:bodyPr>
          <a:lstStyle/>
          <a:p>
            <a:pPr rtl="0"/>
            <a:r>
              <a:rPr lang="en-GB" sz="1200" b="0" i="0" u="none" strike="noStrike" kern="1200" baseline="0" dirty="0" smtClean="0">
                <a:solidFill>
                  <a:schemeClr val="tx1"/>
                </a:solidFill>
                <a:latin typeface="+mn-lt"/>
                <a:ea typeface="+mn-ea"/>
                <a:cs typeface="+mn-cs"/>
              </a:rPr>
              <a:t>The figures in this slide are from 2016. Did you know that 57,000 people die each year in Scotland but 11,000 of them do not receive the palliative care needed.</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1E8A71E-C3B9-4093-8B8D-CA0BCB3EE832}" type="slidenum">
              <a:rPr lang="en-GB" smtClean="0"/>
              <a:t>6</a:t>
            </a:fld>
            <a:endParaRPr lang="en-GB"/>
          </a:p>
        </p:txBody>
      </p:sp>
    </p:spTree>
    <p:extLst>
      <p:ext uri="{BB962C8B-B14F-4D97-AF65-F5344CB8AC3E}">
        <p14:creationId xmlns:p14="http://schemas.microsoft.com/office/powerpoint/2010/main" val="41446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Scottish Government developed the Strategic Framework for Action on Palliative and End of Life Care – their vision is by 2021, everyone in Scotland who needs palliative care will have access to it.  It was in Commitment 3 of the Strategic Framework which asked the Scottish Social Services Council (SSSC) and NHS Education Scotland (NES) to develop a new PEOLC Educational Framework.</a:t>
            </a:r>
            <a:endParaRPr lang="en-GB" dirty="0"/>
          </a:p>
        </p:txBody>
      </p:sp>
      <p:sp>
        <p:nvSpPr>
          <p:cNvPr id="4" name="Slide Number Placeholder 3"/>
          <p:cNvSpPr>
            <a:spLocks noGrp="1"/>
          </p:cNvSpPr>
          <p:nvPr>
            <p:ph type="sldNum" sz="quarter" idx="10"/>
          </p:nvPr>
        </p:nvSpPr>
        <p:spPr/>
        <p:txBody>
          <a:bodyPr/>
          <a:lstStyle/>
          <a:p>
            <a:fld id="{F1E8A71E-C3B9-4093-8B8D-CA0BCB3EE832}" type="slidenum">
              <a:rPr lang="en-GB" smtClean="0"/>
              <a:t>7</a:t>
            </a:fld>
            <a:endParaRPr lang="en-GB"/>
          </a:p>
        </p:txBody>
      </p:sp>
    </p:spTree>
    <p:extLst>
      <p:ext uri="{BB962C8B-B14F-4D97-AF65-F5344CB8AC3E}">
        <p14:creationId xmlns:p14="http://schemas.microsoft.com/office/powerpoint/2010/main" val="853498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Background purpose</a:t>
            </a:r>
          </a:p>
          <a:p>
            <a:r>
              <a:rPr lang="en-GB" dirty="0" smtClean="0"/>
              <a:t>The Strategic Framework for Action on Palliative and End of Life Care (2015), 10 commitments towards a national vision by 2021 – Scotland has a compassionate and committed health and social service workforce and the PEOLC framework seeks to build on the considerable capacity and expertise that already exists.</a:t>
            </a:r>
          </a:p>
          <a:p>
            <a:r>
              <a:rPr lang="en-GB" dirty="0" smtClean="0"/>
              <a:t>The framework sets out the knowledge and skills required by all workers who might come into contact with palliative and end of life care, their families and carers. It builds on and supports the learning and development needs of all health and social service worker in Scotland.</a:t>
            </a:r>
          </a:p>
          <a:p>
            <a:r>
              <a:rPr lang="en-GB" dirty="0" smtClean="0"/>
              <a:t>Health and social care in Scotland is changing. Integration means that more than ever teams from different workplaces are coming together to provide care and support, focused on people’s needs.</a:t>
            </a:r>
          </a:p>
          <a:p>
            <a:r>
              <a:rPr lang="en-GB" dirty="0" smtClean="0"/>
              <a:t>It is recognised that this framework does not sit in isolation but is closely linked to other work that is going on within health and social services (Linking with to other strategic developments) </a:t>
            </a:r>
            <a:r>
              <a:rPr lang="en-GB" dirty="0" err="1" smtClean="0"/>
              <a:t>ie</a:t>
            </a:r>
            <a:r>
              <a:rPr lang="en-GB" dirty="0" smtClean="0"/>
              <a:t> Promoting Excellence Framework (PE people living with Dementia) and Equal Partners in Care (</a:t>
            </a:r>
            <a:r>
              <a:rPr lang="en-GB" dirty="0" err="1" smtClean="0"/>
              <a:t>EPiC</a:t>
            </a:r>
            <a:r>
              <a:rPr lang="en-GB" dirty="0" smtClean="0"/>
              <a:t> – Carers).</a:t>
            </a:r>
          </a:p>
          <a:p>
            <a:r>
              <a:rPr lang="en-GB" dirty="0" smtClean="0"/>
              <a:t>Recognising and building links at local, regional and national level is key to successful implementation.</a:t>
            </a:r>
          </a:p>
          <a:p>
            <a:endParaRPr lang="en-GB" dirty="0"/>
          </a:p>
        </p:txBody>
      </p:sp>
      <p:sp>
        <p:nvSpPr>
          <p:cNvPr id="4" name="Slide Number Placeholder 3"/>
          <p:cNvSpPr>
            <a:spLocks noGrp="1"/>
          </p:cNvSpPr>
          <p:nvPr>
            <p:ph type="sldNum" sz="quarter" idx="10"/>
          </p:nvPr>
        </p:nvSpPr>
        <p:spPr/>
        <p:txBody>
          <a:bodyPr/>
          <a:lstStyle/>
          <a:p>
            <a:fld id="{5FCF81DB-2525-4F7A-AA1E-097A5D9E82F1}" type="slidenum">
              <a:rPr lang="en-GB" smtClean="0"/>
              <a:t>8</a:t>
            </a:fld>
            <a:endParaRPr lang="en-GB"/>
          </a:p>
        </p:txBody>
      </p:sp>
    </p:spTree>
    <p:extLst>
      <p:ext uri="{BB962C8B-B14F-4D97-AF65-F5344CB8AC3E}">
        <p14:creationId xmlns:p14="http://schemas.microsoft.com/office/powerpoint/2010/main" val="194543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dirty="0" smtClean="0">
              <a:latin typeface="+mn-lt"/>
            </a:endParaRPr>
          </a:p>
          <a:p>
            <a:pPr lvl="0"/>
            <a:r>
              <a:rPr lang="en-GB" sz="1200" dirty="0" smtClean="0">
                <a:latin typeface="+mn-lt"/>
              </a:rPr>
              <a:t>The framework is all about people’s experience, everyone’s experience. </a:t>
            </a:r>
            <a:endParaRPr lang="en-GB" sz="1200" dirty="0" smtClean="0">
              <a:latin typeface="+mn-lt"/>
            </a:endParaRPr>
          </a:p>
          <a:p>
            <a:r>
              <a:rPr lang="en-GB" sz="1200" dirty="0" smtClean="0">
                <a:latin typeface="+mn-lt"/>
                <a:cs typeface="Arial" panose="020B0604020202020204" pitchFamily="34" charset="0"/>
              </a:rPr>
              <a:t> </a:t>
            </a:r>
            <a:endParaRPr lang="en-GB" sz="1200" dirty="0" smtClean="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5FCF81DB-2525-4F7A-AA1E-097A5D9E82F1}" type="slidenum">
              <a:rPr lang="en-GB" smtClean="0"/>
              <a:t>9</a:t>
            </a:fld>
            <a:endParaRPr lang="en-GB" dirty="0"/>
          </a:p>
        </p:txBody>
      </p:sp>
    </p:spTree>
    <p:extLst>
      <p:ext uri="{BB962C8B-B14F-4D97-AF65-F5344CB8AC3E}">
        <p14:creationId xmlns:p14="http://schemas.microsoft.com/office/powerpoint/2010/main" val="125681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ndows Title ">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Date Placeholder 3"/>
          <p:cNvSpPr>
            <a:spLocks noGrp="1"/>
          </p:cNvSpPr>
          <p:nvPr>
            <p:ph type="dt" sz="half" idx="10"/>
          </p:nvPr>
        </p:nvSpPr>
        <p:spPr>
          <a:xfrm>
            <a:off x="457200" y="6356350"/>
            <a:ext cx="2133600" cy="365125"/>
          </a:xfrm>
        </p:spPr>
        <p:txBody>
          <a:bodyPr/>
          <a:lstStyle/>
          <a:p>
            <a:fld id="{E4715A1D-2CD9-FC43-8A0B-B6E6E6FA9908}" type="datetimeFigureOut">
              <a:rPr lang="en-US" smtClean="0"/>
              <a:t>10/19/2018</a:t>
            </a:fld>
            <a:endParaRPr lang="en-US"/>
          </a:p>
        </p:txBody>
      </p:sp>
      <p:sp>
        <p:nvSpPr>
          <p:cNvPr id="11" name="Footer Placeholder 4"/>
          <p:cNvSpPr>
            <a:spLocks noGrp="1"/>
          </p:cNvSpPr>
          <p:nvPr>
            <p:ph type="ftr" sz="quarter" idx="11"/>
          </p:nvPr>
        </p:nvSpPr>
        <p:spPr>
          <a:xfrm>
            <a:off x="3124200" y="6356350"/>
            <a:ext cx="2895600" cy="365125"/>
          </a:xfrm>
        </p:spPr>
        <p:txBody>
          <a:bodyPr/>
          <a:lstStyle/>
          <a:p>
            <a:endParaRPr lang="en-US"/>
          </a:p>
        </p:txBody>
      </p:sp>
      <p:sp>
        <p:nvSpPr>
          <p:cNvPr id="12" name="Slide Number Placeholder 5"/>
          <p:cNvSpPr>
            <a:spLocks noGrp="1"/>
          </p:cNvSpPr>
          <p:nvPr>
            <p:ph type="sldNum" sz="quarter" idx="12"/>
          </p:nvPr>
        </p:nvSpPr>
        <p:spPr>
          <a:xfrm>
            <a:off x="6553200" y="6356350"/>
            <a:ext cx="2133600" cy="365125"/>
          </a:xfrm>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239162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5A1D-2CD9-FC43-8A0B-B6E6E6FA9908}"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359600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15A1D-2CD9-FC43-8A0B-B6E6E6FA9908}"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448320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15A1D-2CD9-FC43-8A0B-B6E6E6FA9908}"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249905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0" name="Picture 9" descr="stanfull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9750"/>
            <a:ext cx="9144000" cy="1418004"/>
          </a:xfrm>
          <a:prstGeom prst="rect">
            <a:avLst/>
          </a:prstGeom>
        </p:spPr>
      </p:pic>
      <p:sp>
        <p:nvSpPr>
          <p:cNvPr id="4" name="Text Placeholder 4"/>
          <p:cNvSpPr>
            <a:spLocks noGrp="1"/>
          </p:cNvSpPr>
          <p:nvPr>
            <p:ph type="body" sz="quarter" idx="11" hasCustomPrompt="1"/>
          </p:nvPr>
        </p:nvSpPr>
        <p:spPr>
          <a:xfrm>
            <a:off x="1790947" y="252413"/>
            <a:ext cx="6992830" cy="692150"/>
          </a:xfrm>
        </p:spPr>
        <p:txBody>
          <a:bodyPr>
            <a:normAutofit/>
          </a:bodyPr>
          <a:lstStyle>
            <a:lvl1pPr marL="0" indent="0">
              <a:buNone/>
              <a:defRPr sz="3600">
                <a:solidFill>
                  <a:srgbClr val="FFFFFF"/>
                </a:solidFill>
                <a:latin typeface="Source Sans Pro"/>
                <a:cs typeface="Source Sans Pro"/>
              </a:defRPr>
            </a:lvl1pPr>
          </a:lstStyle>
          <a:p>
            <a:pPr lvl="0"/>
            <a:r>
              <a:rPr lang="en-GB" dirty="0"/>
              <a:t>Click to edit Master title styles</a:t>
            </a:r>
          </a:p>
        </p:txBody>
      </p:sp>
      <p:sp>
        <p:nvSpPr>
          <p:cNvPr id="3" name="Text Placeholder 2"/>
          <p:cNvSpPr>
            <a:spLocks noGrp="1"/>
          </p:cNvSpPr>
          <p:nvPr>
            <p:ph type="body" sz="quarter" idx="12" hasCustomPrompt="1"/>
          </p:nvPr>
        </p:nvSpPr>
        <p:spPr>
          <a:xfrm>
            <a:off x="1790947" y="944563"/>
            <a:ext cx="6992830" cy="603191"/>
          </a:xfrm>
        </p:spPr>
        <p:txBody>
          <a:bodyPr>
            <a:normAutofit/>
          </a:bodyPr>
          <a:lstStyle>
            <a:lvl1pPr marL="0" indent="0">
              <a:buNone/>
              <a:defRPr sz="2800">
                <a:solidFill>
                  <a:srgbClr val="66CCFF"/>
                </a:solidFill>
              </a:defRPr>
            </a:lvl1pPr>
            <a:lvl2pPr marL="457200" indent="0" algn="l">
              <a:buNone/>
              <a:defRPr>
                <a:solidFill>
                  <a:srgbClr val="66CCFF"/>
                </a:solidFill>
              </a:defRPr>
            </a:lvl2pPr>
          </a:lstStyle>
          <a:p>
            <a:pPr lvl="0"/>
            <a:r>
              <a:rPr lang="en-GB" dirty="0"/>
              <a:t>Second level</a:t>
            </a:r>
          </a:p>
        </p:txBody>
      </p:sp>
      <p:sp>
        <p:nvSpPr>
          <p:cNvPr id="6" name="Picture Placeholder 5"/>
          <p:cNvSpPr>
            <a:spLocks noGrp="1"/>
          </p:cNvSpPr>
          <p:nvPr>
            <p:ph type="pic" sz="quarter" idx="13"/>
          </p:nvPr>
        </p:nvSpPr>
        <p:spPr>
          <a:xfrm>
            <a:off x="0" y="1701800"/>
            <a:ext cx="9144000" cy="5156200"/>
          </a:xfrm>
        </p:spPr>
        <p:txBody>
          <a:bodyPr/>
          <a:lstStyle>
            <a:lvl1pPr>
              <a:defRPr>
                <a:solidFill>
                  <a:srgbClr val="17365E"/>
                </a:solidFill>
              </a:defRPr>
            </a:lvl1pPr>
          </a:lstStyle>
          <a:p>
            <a:endParaRPr lang="en-US" dirty="0"/>
          </a:p>
        </p:txBody>
      </p:sp>
    </p:spTree>
    <p:extLst>
      <p:ext uri="{BB962C8B-B14F-4D97-AF65-F5344CB8AC3E}">
        <p14:creationId xmlns:p14="http://schemas.microsoft.com/office/powerpoint/2010/main" val="414513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Rectangle 9"/>
          <p:cNvSpPr/>
          <p:nvPr userDrawn="1"/>
        </p:nvSpPr>
        <p:spPr>
          <a:xfrm>
            <a:off x="0" y="0"/>
            <a:ext cx="9144000" cy="46405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userDrawn="1"/>
        </p:nvSpPr>
        <p:spPr>
          <a:xfrm>
            <a:off x="0" y="6602568"/>
            <a:ext cx="9144000" cy="255432"/>
          </a:xfrm>
          <a:prstGeom prst="rect">
            <a:avLst/>
          </a:prstGeom>
          <a:solidFill>
            <a:srgbClr val="0430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13307"/>
            <a:ext cx="388309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66CCFF"/>
                </a:solidFill>
              </a:rPr>
              <a:t>NHS Education for Scotland - SSSC</a:t>
            </a:r>
          </a:p>
        </p:txBody>
      </p:sp>
      <p:sp>
        <p:nvSpPr>
          <p:cNvPr id="3" name="Text Placeholder 2"/>
          <p:cNvSpPr>
            <a:spLocks noGrp="1"/>
          </p:cNvSpPr>
          <p:nvPr>
            <p:ph type="body" sz="quarter" idx="10"/>
          </p:nvPr>
        </p:nvSpPr>
        <p:spPr>
          <a:xfrm>
            <a:off x="765222" y="1798797"/>
            <a:ext cx="7684786" cy="4486261"/>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11" hasCustomPrompt="1"/>
          </p:nvPr>
        </p:nvSpPr>
        <p:spPr>
          <a:xfrm>
            <a:off x="765222" y="944563"/>
            <a:ext cx="7685041" cy="692150"/>
          </a:xfrm>
        </p:spPr>
        <p:txBody>
          <a:bodyPr>
            <a:normAutofit/>
          </a:bodyPr>
          <a:lstStyle>
            <a:lvl1pPr marL="0" indent="0">
              <a:buNone/>
              <a:defRPr sz="3600">
                <a:solidFill>
                  <a:srgbClr val="17375E"/>
                </a:solidFill>
                <a:latin typeface="Source Sans Pro"/>
                <a:cs typeface="Source Sans Pro"/>
              </a:defRPr>
            </a:lvl1pPr>
          </a:lstStyle>
          <a:p>
            <a:pPr lvl="0"/>
            <a:r>
              <a:rPr lang="en-GB" dirty="0"/>
              <a:t>Click to edit Master title styles</a:t>
            </a:r>
          </a:p>
        </p:txBody>
      </p:sp>
      <p:sp>
        <p:nvSpPr>
          <p:cNvPr id="9" name="TextBox 8"/>
          <p:cNvSpPr txBox="1"/>
          <p:nvPr userDrawn="1"/>
        </p:nvSpPr>
        <p:spPr>
          <a:xfrm>
            <a:off x="3988925" y="13307"/>
            <a:ext cx="5039070" cy="369332"/>
          </a:xfrm>
          <a:prstGeom prst="rect">
            <a:avLst/>
          </a:prstGeom>
          <a:noFill/>
        </p:spPr>
        <p:txBody>
          <a:bodyPr wrap="square" rtlCol="0">
            <a:spAutoFit/>
          </a:bodyPr>
          <a:lstStyle/>
          <a:p>
            <a:pPr algn="r"/>
            <a:r>
              <a:rPr lang="en-US" dirty="0">
                <a:solidFill>
                  <a:schemeClr val="bg1"/>
                </a:solidFill>
                <a:latin typeface="Source Sans Pro"/>
                <a:cs typeface="Source Sans Pro"/>
              </a:rPr>
              <a:t>Enriching and Improving Experience</a:t>
            </a:r>
          </a:p>
        </p:txBody>
      </p:sp>
    </p:spTree>
    <p:extLst>
      <p:ext uri="{BB962C8B-B14F-4D97-AF65-F5344CB8AC3E}">
        <p14:creationId xmlns:p14="http://schemas.microsoft.com/office/powerpoint/2010/main" val="2279135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1536630"/>
            <a:ext cx="8520600" cy="763500"/>
          </a:xfrm>
          <a:prstGeom prst="rect">
            <a:avLst/>
          </a:prstGeom>
        </p:spPr>
        <p:txBody>
          <a:bodyPr lIns="68552" tIns="68552" rIns="68552" bIns="68552"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02700" y="2229058"/>
            <a:ext cx="8520600" cy="3794100"/>
          </a:xfrm>
          <a:prstGeom prst="rect">
            <a:avLst/>
          </a:prstGeom>
        </p:spPr>
        <p:txBody>
          <a:bodyPr lIns="68552" tIns="68552" rIns="68552" bIns="68552"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9" y="6217642"/>
            <a:ext cx="548700" cy="524700"/>
          </a:xfrm>
          <a:prstGeom prst="rect">
            <a:avLst/>
          </a:prstGeom>
        </p:spPr>
        <p:txBody>
          <a:bodyPr lIns="68552" tIns="68552" rIns="68552" bIns="68552" anchor="ctr" anchorCtr="0">
            <a:noAutofit/>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4092506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Box 6"/>
          <p:cNvSpPr txBox="1"/>
          <p:nvPr userDrawn="1"/>
        </p:nvSpPr>
        <p:spPr>
          <a:xfrm>
            <a:off x="988643" y="1308096"/>
            <a:ext cx="6935714" cy="430887"/>
          </a:xfrm>
          <a:prstGeom prst="rect">
            <a:avLst/>
          </a:prstGeom>
          <a:noFill/>
        </p:spPr>
        <p:txBody>
          <a:bodyPr wrap="square" rtlCol="0">
            <a:spAutoFit/>
          </a:bodyPr>
          <a:lstStyle/>
          <a:p>
            <a:r>
              <a:rPr lang="en-US" sz="2200" b="1" dirty="0" smtClean="0">
                <a:solidFill>
                  <a:schemeClr val="tx2">
                    <a:lumMod val="75000"/>
                  </a:schemeClr>
                </a:solidFill>
                <a:latin typeface="Verdana"/>
                <a:cs typeface="Verdana"/>
              </a:rPr>
              <a:t>MAIN HEADER GOES HERE</a:t>
            </a:r>
            <a:endParaRPr lang="en-US" sz="2200" b="1" dirty="0">
              <a:solidFill>
                <a:schemeClr val="tx2">
                  <a:lumMod val="75000"/>
                </a:schemeClr>
              </a:solidFill>
              <a:latin typeface="Verdana"/>
              <a:cs typeface="Verdana"/>
            </a:endParaRPr>
          </a:p>
        </p:txBody>
      </p:sp>
      <p:sp>
        <p:nvSpPr>
          <p:cNvPr id="8" name="TextBox 7"/>
          <p:cNvSpPr txBox="1"/>
          <p:nvPr userDrawn="1"/>
        </p:nvSpPr>
        <p:spPr>
          <a:xfrm>
            <a:off x="988643" y="2235932"/>
            <a:ext cx="6935714" cy="738664"/>
          </a:xfrm>
          <a:prstGeom prst="rect">
            <a:avLst/>
          </a:prstGeom>
          <a:noFill/>
        </p:spPr>
        <p:txBody>
          <a:bodyPr wrap="square" rtlCol="0">
            <a:spAutoFit/>
          </a:bodyPr>
          <a:lstStyle/>
          <a:p>
            <a:pPr marL="285750" indent="-285750">
              <a:buFont typeface="Arial"/>
              <a:buChar char="•"/>
            </a:pPr>
            <a:r>
              <a:rPr lang="en-GB" sz="1400" dirty="0" smtClean="0">
                <a:solidFill>
                  <a:srgbClr val="17375E"/>
                </a:solidFill>
                <a:latin typeface="Verdana"/>
                <a:cs typeface="Verdana"/>
              </a:rPr>
              <a:t>Bullets and body text here.</a:t>
            </a:r>
          </a:p>
          <a:p>
            <a:pPr marL="285750" indent="-285750">
              <a:buFont typeface="Arial"/>
              <a:buChar char="•"/>
            </a:pPr>
            <a:endParaRPr lang="en-GB" sz="1400" dirty="0">
              <a:solidFill>
                <a:srgbClr val="17375E"/>
              </a:solidFill>
              <a:latin typeface="Verdana"/>
              <a:cs typeface="Verdana"/>
            </a:endParaRPr>
          </a:p>
          <a:p>
            <a:pPr marL="285750" indent="-285750">
              <a:buFont typeface="Arial"/>
              <a:buChar char="•"/>
            </a:pPr>
            <a:endParaRPr lang="en-GB" sz="1400" dirty="0">
              <a:solidFill>
                <a:srgbClr val="17375E"/>
              </a:solidFill>
              <a:latin typeface="Verdana"/>
              <a:cs typeface="Verdana"/>
            </a:endParaRPr>
          </a:p>
        </p:txBody>
      </p:sp>
    </p:spTree>
    <p:extLst>
      <p:ext uri="{BB962C8B-B14F-4D97-AF65-F5344CB8AC3E}">
        <p14:creationId xmlns:p14="http://schemas.microsoft.com/office/powerpoint/2010/main" val="121921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p:cNvSpPr txBox="1"/>
          <p:nvPr userDrawn="1"/>
        </p:nvSpPr>
        <p:spPr>
          <a:xfrm>
            <a:off x="988643" y="1308096"/>
            <a:ext cx="6935714" cy="430887"/>
          </a:xfrm>
          <a:prstGeom prst="rect">
            <a:avLst/>
          </a:prstGeom>
          <a:noFill/>
        </p:spPr>
        <p:txBody>
          <a:bodyPr wrap="square" rtlCol="0">
            <a:spAutoFit/>
          </a:bodyPr>
          <a:lstStyle/>
          <a:p>
            <a:r>
              <a:rPr lang="en-US" sz="2200" b="1" dirty="0" smtClean="0">
                <a:solidFill>
                  <a:schemeClr val="tx2">
                    <a:lumMod val="75000"/>
                  </a:schemeClr>
                </a:solidFill>
                <a:latin typeface="Verdana"/>
                <a:cs typeface="Verdana"/>
              </a:rPr>
              <a:t>MAIN HEADER GOES HERE</a:t>
            </a:r>
            <a:endParaRPr lang="en-US" sz="2200" b="1" dirty="0">
              <a:solidFill>
                <a:schemeClr val="tx2">
                  <a:lumMod val="75000"/>
                </a:schemeClr>
              </a:solidFill>
              <a:latin typeface="Verdana"/>
              <a:cs typeface="Verdana"/>
            </a:endParaRPr>
          </a:p>
        </p:txBody>
      </p:sp>
      <p:sp>
        <p:nvSpPr>
          <p:cNvPr id="8" name="TextBox 7"/>
          <p:cNvSpPr txBox="1"/>
          <p:nvPr userDrawn="1"/>
        </p:nvSpPr>
        <p:spPr>
          <a:xfrm>
            <a:off x="988643" y="2235932"/>
            <a:ext cx="6935714" cy="738664"/>
          </a:xfrm>
          <a:prstGeom prst="rect">
            <a:avLst/>
          </a:prstGeom>
          <a:noFill/>
        </p:spPr>
        <p:txBody>
          <a:bodyPr wrap="square" rtlCol="0">
            <a:spAutoFit/>
          </a:bodyPr>
          <a:lstStyle/>
          <a:p>
            <a:pPr marL="285750" indent="-285750">
              <a:buFont typeface="Arial"/>
              <a:buChar char="•"/>
            </a:pPr>
            <a:r>
              <a:rPr lang="en-GB" sz="1400" dirty="0" smtClean="0">
                <a:solidFill>
                  <a:srgbClr val="17375E"/>
                </a:solidFill>
                <a:latin typeface="Verdana"/>
                <a:cs typeface="Verdana"/>
              </a:rPr>
              <a:t>Bullets and body text here.</a:t>
            </a:r>
          </a:p>
          <a:p>
            <a:pPr marL="285750" indent="-285750">
              <a:buFont typeface="Arial"/>
              <a:buChar char="•"/>
            </a:pPr>
            <a:endParaRPr lang="en-GB" sz="1400" dirty="0">
              <a:solidFill>
                <a:srgbClr val="17375E"/>
              </a:solidFill>
              <a:latin typeface="Verdana"/>
              <a:cs typeface="Verdana"/>
            </a:endParaRPr>
          </a:p>
          <a:p>
            <a:pPr marL="285750" indent="-285750">
              <a:buFont typeface="Arial"/>
              <a:buChar char="•"/>
            </a:pPr>
            <a:endParaRPr lang="en-GB" sz="1400" dirty="0">
              <a:solidFill>
                <a:srgbClr val="17375E"/>
              </a:solidFill>
              <a:latin typeface="Verdana"/>
              <a:cs typeface="Verdana"/>
            </a:endParaRPr>
          </a:p>
        </p:txBody>
      </p:sp>
    </p:spTree>
    <p:extLst>
      <p:ext uri="{BB962C8B-B14F-4D97-AF65-F5344CB8AC3E}">
        <p14:creationId xmlns:p14="http://schemas.microsoft.com/office/powerpoint/2010/main" val="122946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15A1D-2CD9-FC43-8A0B-B6E6E6FA9908}"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409907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5A1D-2CD9-FC43-8A0B-B6E6E6FA9908}"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642109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715A1D-2CD9-FC43-8A0B-B6E6E6FA9908}"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15464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715A1D-2CD9-FC43-8A0B-B6E6E6FA9908}"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366797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715A1D-2CD9-FC43-8A0B-B6E6E6FA9908}"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99226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5A1D-2CD9-FC43-8A0B-B6E6E6FA9908}"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336011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5A1D-2CD9-FC43-8A0B-B6E6E6FA9908}"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AD208-E9F4-114F-8BAA-F8B6C2BB7DE3}" type="slidenum">
              <a:rPr lang="en-US" smtClean="0"/>
              <a:t>‹#›</a:t>
            </a:fld>
            <a:endParaRPr lang="en-US"/>
          </a:p>
        </p:txBody>
      </p:sp>
    </p:spTree>
    <p:extLst>
      <p:ext uri="{BB962C8B-B14F-4D97-AF65-F5344CB8AC3E}">
        <p14:creationId xmlns:p14="http://schemas.microsoft.com/office/powerpoint/2010/main" val="7331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356925_SSSC_Powerpoint_blank.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5A1D-2CD9-FC43-8A0B-B6E6E6FA9908}" type="datetimeFigureOut">
              <a:rPr lang="en-US" smtClean="0"/>
              <a:t>10/19/2018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AD208-E9F4-114F-8BAA-F8B6C2BB7DE3}" type="slidenum">
              <a:rPr lang="en-US" smtClean="0"/>
              <a:t>‹#›</a:t>
            </a:fld>
            <a:endParaRPr lang="en-US"/>
          </a:p>
        </p:txBody>
      </p:sp>
    </p:spTree>
    <p:extLst>
      <p:ext uri="{BB962C8B-B14F-4D97-AF65-F5344CB8AC3E}">
        <p14:creationId xmlns:p14="http://schemas.microsoft.com/office/powerpoint/2010/main" val="380687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2200" b="1" i="0" kern="1200" baseline="0">
          <a:solidFill>
            <a:schemeClr val="tx2">
              <a:lumMod val="75000"/>
            </a:schemeClr>
          </a:solidFill>
          <a:latin typeface="Verdana" pitchFamily="34" charset="0"/>
          <a:ea typeface="+mj-ea"/>
          <a:cs typeface="+mj-cs"/>
        </a:defRPr>
      </a:lvl1pPr>
    </p:titleStyle>
    <p:bodyStyle>
      <a:lvl1pPr marL="342900" indent="-342900" algn="l" defTabSz="457200" rtl="0" eaLnBrk="1" latinLnBrk="0" hangingPunct="1">
        <a:spcBef>
          <a:spcPct val="20000"/>
        </a:spcBef>
        <a:buFont typeface="Arial"/>
        <a:buChar char="•"/>
        <a:defRPr sz="1400" kern="1200" baseline="0">
          <a:solidFill>
            <a:schemeClr val="tx2">
              <a:lumMod val="75000"/>
            </a:schemeClr>
          </a:solidFill>
          <a:latin typeface="Verdana" pitchFamily="34" charset="0"/>
          <a:ea typeface="+mn-ea"/>
          <a:cs typeface="+mn-cs"/>
        </a:defRPr>
      </a:lvl1pPr>
      <a:lvl2pPr marL="742950" indent="-285750" algn="l" defTabSz="457200" rtl="0" eaLnBrk="1" latinLnBrk="0" hangingPunct="1">
        <a:spcBef>
          <a:spcPct val="20000"/>
        </a:spcBef>
        <a:buFont typeface="Arial"/>
        <a:buChar char="–"/>
        <a:defRPr sz="1400" kern="1200" baseline="0">
          <a:solidFill>
            <a:schemeClr val="tx2">
              <a:lumMod val="75000"/>
            </a:schemeClr>
          </a:solidFill>
          <a:latin typeface="Verdana" pitchFamily="34" charset="0"/>
          <a:ea typeface="+mn-ea"/>
          <a:cs typeface="+mn-cs"/>
        </a:defRPr>
      </a:lvl2pPr>
      <a:lvl3pPr marL="1143000" indent="-228600" algn="l" defTabSz="457200" rtl="0" eaLnBrk="1" latinLnBrk="0" hangingPunct="1">
        <a:spcBef>
          <a:spcPct val="20000"/>
        </a:spcBef>
        <a:buFont typeface="Arial"/>
        <a:buChar char="•"/>
        <a:defRPr sz="1400" kern="1200" baseline="0">
          <a:solidFill>
            <a:schemeClr val="tx2">
              <a:lumMod val="75000"/>
            </a:schemeClr>
          </a:solidFill>
          <a:latin typeface="Verdana" pitchFamily="34" charset="0"/>
          <a:ea typeface="+mn-ea"/>
          <a:cs typeface="+mn-cs"/>
        </a:defRPr>
      </a:lvl3pPr>
      <a:lvl4pPr marL="1600200" indent="-228600" algn="l" defTabSz="457200" rtl="0" eaLnBrk="1" latinLnBrk="0" hangingPunct="1">
        <a:spcBef>
          <a:spcPct val="20000"/>
        </a:spcBef>
        <a:buFont typeface="Arial"/>
        <a:buChar char="–"/>
        <a:defRPr sz="1400" kern="1200" baseline="0">
          <a:solidFill>
            <a:schemeClr val="tx2">
              <a:lumMod val="75000"/>
            </a:schemeClr>
          </a:solidFill>
          <a:latin typeface="Verdana" pitchFamily="34" charset="0"/>
          <a:ea typeface="+mn-ea"/>
          <a:cs typeface="+mn-cs"/>
        </a:defRPr>
      </a:lvl4pPr>
      <a:lvl5pPr marL="2057400" indent="-228600" algn="l" defTabSz="457200" rtl="0" eaLnBrk="1" latinLnBrk="0" hangingPunct="1">
        <a:spcBef>
          <a:spcPct val="20000"/>
        </a:spcBef>
        <a:buFont typeface="Arial"/>
        <a:buChar char="»"/>
        <a:defRPr sz="1400" kern="1200" baseline="0">
          <a:solidFill>
            <a:schemeClr val="tx2">
              <a:lumMod val="75000"/>
            </a:schemeClr>
          </a:solidFill>
          <a:latin typeface="Verdan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www.knowledge.scot.nhs.uk/pceducation.asp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www.youtube.com/watch?v=xXd2kbmKZw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4.gif"/></Relationships>
</file>

<file path=ppt/slides/_rels/slide29.xml.rels><?xml version="1.0" encoding="UTF-8" standalone="yes"?>
<Relationships xmlns="http://schemas.openxmlformats.org/package/2006/relationships"><Relationship Id="rId3" Type="http://schemas.openxmlformats.org/officeDocument/2006/relationships/hyperlink" Target="https://www.badges.sssc.uk.com/badges/palliative-and-end-of-life-care-awareness-session/"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hyperlink" Target="https://www.badges.sssc.uk.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palliativecarescotland.org.uk/content/what_is_palliative_care/"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8.jp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mailto:sdsandintegration@sssc.uk.com"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who.int/cancer/palliative/definition/en/" TargetMode="External"/><Relationship Id="rId5" Type="http://schemas.openxmlformats.org/officeDocument/2006/relationships/hyperlink" Target="https://www.palliativecarescotland.org.uk/content/what_is_palliative_care/"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56925_SSSC_Powerpoint_pi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163556" y="2053407"/>
            <a:ext cx="7507477" cy="1692771"/>
          </a:xfrm>
          <a:prstGeom prst="rect">
            <a:avLst/>
          </a:prstGeom>
          <a:noFill/>
        </p:spPr>
        <p:txBody>
          <a:bodyPr wrap="square" rtlCol="0">
            <a:spAutoFit/>
          </a:bodyPr>
          <a:lstStyle/>
          <a:p>
            <a:r>
              <a:rPr lang="en-GB" sz="3200" b="1" dirty="0" smtClean="0">
                <a:solidFill>
                  <a:schemeClr val="bg1"/>
                </a:solidFill>
                <a:latin typeface="Verdana" pitchFamily="34" charset="0"/>
                <a:ea typeface="Verdana" pitchFamily="34" charset="0"/>
                <a:cs typeface="Verdana" pitchFamily="34" charset="0"/>
              </a:rPr>
              <a:t>Palliative and End of Life Care Raising Awareness Session</a:t>
            </a:r>
          </a:p>
          <a:p>
            <a:endParaRPr lang="en-GB" sz="4000" dirty="0">
              <a:latin typeface="+mj-lt"/>
            </a:endParaRPr>
          </a:p>
        </p:txBody>
      </p:sp>
      <p:sp>
        <p:nvSpPr>
          <p:cNvPr id="3" name="Rectangle 2"/>
          <p:cNvSpPr/>
          <p:nvPr/>
        </p:nvSpPr>
        <p:spPr>
          <a:xfrm>
            <a:off x="1623846" y="3184634"/>
            <a:ext cx="6432331" cy="923330"/>
          </a:xfrm>
          <a:prstGeom prst="rect">
            <a:avLst/>
          </a:prstGeom>
        </p:spPr>
        <p:txBody>
          <a:bodyPr wrap="square">
            <a:spAutoFit/>
          </a:bodyPr>
          <a:lstStyle/>
          <a:p>
            <a:endParaRPr lang="en-GB" dirty="0"/>
          </a:p>
          <a:p>
            <a:endParaRPr lang="en-GB" dirty="0"/>
          </a:p>
          <a:p>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6721" y="248056"/>
            <a:ext cx="967902" cy="96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528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2700" y="1625760"/>
            <a:ext cx="7563126" cy="4486261"/>
          </a:xfrm>
        </p:spPr>
        <p:txBody>
          <a:bodyPr>
            <a:normAutofit/>
          </a:bodyPr>
          <a:lstStyle/>
          <a:p>
            <a:pPr marL="0" indent="0">
              <a:buNone/>
            </a:pPr>
            <a:r>
              <a:rPr lang="en-GB" sz="1800" dirty="0">
                <a:solidFill>
                  <a:schemeClr val="tx1"/>
                </a:solidFill>
                <a:latin typeface="Verdana" pitchFamily="34" charset="0"/>
                <a:ea typeface="Verdana" pitchFamily="34" charset="0"/>
                <a:cs typeface="Verdana" pitchFamily="34" charset="0"/>
              </a:rPr>
              <a:t>Five domains reflect core knowledge and skills</a:t>
            </a:r>
          </a:p>
          <a:p>
            <a:pPr marL="0" indent="0">
              <a:buNone/>
            </a:pPr>
            <a:endParaRPr lang="en-GB" sz="1800" dirty="0">
              <a:latin typeface="Verdana" pitchFamily="34" charset="0"/>
              <a:ea typeface="Verdana" pitchFamily="34" charset="0"/>
              <a:cs typeface="Verdana" pitchFamily="34" charset="0"/>
            </a:endParaRPr>
          </a:p>
          <a:p>
            <a:r>
              <a:rPr lang="en-GB" sz="1800" b="1" dirty="0">
                <a:solidFill>
                  <a:srgbClr val="92D050"/>
                </a:solidFill>
                <a:latin typeface="Verdana" pitchFamily="34" charset="0"/>
                <a:ea typeface="Verdana" pitchFamily="34" charset="0"/>
                <a:cs typeface="Verdana" pitchFamily="34" charset="0"/>
              </a:rPr>
              <a:t>Domain 1    Fundamentals of palliative care </a:t>
            </a:r>
          </a:p>
          <a:p>
            <a:r>
              <a:rPr lang="en-GB" sz="1800" b="1" dirty="0">
                <a:solidFill>
                  <a:srgbClr val="0070C0"/>
                </a:solidFill>
                <a:latin typeface="Verdana" pitchFamily="34" charset="0"/>
                <a:ea typeface="Verdana" pitchFamily="34" charset="0"/>
                <a:cs typeface="Verdana" pitchFamily="34" charset="0"/>
              </a:rPr>
              <a:t>Domain 2   Communication and Conversations</a:t>
            </a:r>
          </a:p>
          <a:p>
            <a:r>
              <a:rPr lang="en-GB" sz="1800" b="1" dirty="0">
                <a:solidFill>
                  <a:schemeClr val="accent3"/>
                </a:solidFill>
                <a:latin typeface="Verdana" pitchFamily="34" charset="0"/>
                <a:ea typeface="Verdana" pitchFamily="34" charset="0"/>
                <a:cs typeface="Verdana" pitchFamily="34" charset="0"/>
              </a:rPr>
              <a:t>Domain 3   Loss, grief and bereavement</a:t>
            </a:r>
          </a:p>
          <a:p>
            <a:r>
              <a:rPr lang="en-GB" sz="1800" b="1" dirty="0">
                <a:solidFill>
                  <a:schemeClr val="accent3">
                    <a:lumMod val="75000"/>
                  </a:schemeClr>
                </a:solidFill>
                <a:latin typeface="Verdana" pitchFamily="34" charset="0"/>
                <a:ea typeface="Verdana" pitchFamily="34" charset="0"/>
                <a:cs typeface="Verdana" pitchFamily="34" charset="0"/>
              </a:rPr>
              <a:t>Domain 4   Care planning and delivery</a:t>
            </a:r>
          </a:p>
          <a:p>
            <a:r>
              <a:rPr lang="en-GB" sz="1800" b="1" dirty="0">
                <a:solidFill>
                  <a:srgbClr val="002060"/>
                </a:solidFill>
                <a:latin typeface="Verdana" pitchFamily="34" charset="0"/>
                <a:ea typeface="Verdana" pitchFamily="34" charset="0"/>
                <a:cs typeface="Verdana" pitchFamily="34" charset="0"/>
              </a:rPr>
              <a:t>Domain 5   Care in the last days of life</a:t>
            </a:r>
            <a:endParaRPr lang="en-GB" sz="1800" dirty="0">
              <a:solidFill>
                <a:srgbClr val="002060"/>
              </a:solidFill>
              <a:latin typeface="Verdana" pitchFamily="34" charset="0"/>
              <a:ea typeface="Verdana" pitchFamily="34" charset="0"/>
              <a:cs typeface="Verdana" pitchFamily="34" charset="0"/>
            </a:endParaRPr>
          </a:p>
        </p:txBody>
      </p:sp>
      <p:sp>
        <p:nvSpPr>
          <p:cNvPr id="3" name="Text Placeholder 2"/>
          <p:cNvSpPr>
            <a:spLocks noGrp="1"/>
          </p:cNvSpPr>
          <p:nvPr>
            <p:ph type="body" sz="quarter" idx="11"/>
          </p:nvPr>
        </p:nvSpPr>
        <p:spPr>
          <a:xfrm>
            <a:off x="1282700" y="925513"/>
            <a:ext cx="6881813" cy="692150"/>
          </a:xfrm>
        </p:spPr>
        <p:txBody>
          <a:bodyPr>
            <a:normAutofit/>
          </a:bodyPr>
          <a:lstStyle/>
          <a:p>
            <a:r>
              <a:rPr lang="en-GB" sz="2000" b="1" dirty="0">
                <a:latin typeface="Verdana" pitchFamily="34" charset="0"/>
                <a:ea typeface="Verdana" pitchFamily="34" charset="0"/>
                <a:cs typeface="Verdana" pitchFamily="34" charset="0"/>
              </a:rPr>
              <a:t>Domains</a:t>
            </a:r>
          </a:p>
        </p:txBody>
      </p:sp>
    </p:spTree>
    <p:extLst>
      <p:ext uri="{BB962C8B-B14F-4D97-AF65-F5344CB8AC3E}">
        <p14:creationId xmlns:p14="http://schemas.microsoft.com/office/powerpoint/2010/main" val="4262443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59214" y="1798797"/>
            <a:ext cx="7138134" cy="4486261"/>
          </a:xfrm>
        </p:spPr>
        <p:txBody>
          <a:bodyPr>
            <a:normAutofit/>
          </a:bodyPr>
          <a:lstStyle/>
          <a:p>
            <a:pPr marL="0" indent="0">
              <a:buNone/>
            </a:pPr>
            <a:r>
              <a:rPr lang="en-GB" sz="1800" dirty="0">
                <a:solidFill>
                  <a:schemeClr val="tx1"/>
                </a:solidFill>
                <a:latin typeface="Verdana" pitchFamily="34" charset="0"/>
                <a:ea typeface="Verdana" pitchFamily="34" charset="0"/>
                <a:cs typeface="Verdana" pitchFamily="34" charset="0"/>
              </a:rPr>
              <a:t>Each domain presents  </a:t>
            </a:r>
            <a:r>
              <a:rPr lang="en-GB" sz="1800" dirty="0" smtClean="0">
                <a:solidFill>
                  <a:schemeClr val="tx1"/>
                </a:solidFill>
                <a:latin typeface="Verdana" pitchFamily="34" charset="0"/>
                <a:ea typeface="Verdana" pitchFamily="34" charset="0"/>
                <a:cs typeface="Verdana" pitchFamily="34" charset="0"/>
              </a:rPr>
              <a:t>four levels:</a:t>
            </a:r>
            <a:endParaRPr lang="en-GB" sz="1800" dirty="0">
              <a:solidFill>
                <a:schemeClr val="tx1"/>
              </a:solidFill>
              <a:latin typeface="Verdana" pitchFamily="34" charset="0"/>
              <a:ea typeface="Verdana" pitchFamily="34" charset="0"/>
              <a:cs typeface="Verdana" pitchFamily="34" charset="0"/>
            </a:endParaRPr>
          </a:p>
          <a:p>
            <a:pPr marL="0" indent="0">
              <a:buNone/>
            </a:pPr>
            <a:endParaRPr lang="en-GB" sz="1800" dirty="0">
              <a:solidFill>
                <a:schemeClr val="tx1"/>
              </a:solidFill>
              <a:latin typeface="Verdana" pitchFamily="34" charset="0"/>
              <a:ea typeface="Verdana" pitchFamily="34" charset="0"/>
              <a:cs typeface="Verdana" pitchFamily="34" charset="0"/>
            </a:endParaRPr>
          </a:p>
          <a:p>
            <a:r>
              <a:rPr lang="en-GB" sz="1800" dirty="0">
                <a:solidFill>
                  <a:schemeClr val="tx1"/>
                </a:solidFill>
                <a:latin typeface="Verdana" pitchFamily="34" charset="0"/>
                <a:ea typeface="Verdana" pitchFamily="34" charset="0"/>
                <a:cs typeface="Verdana" pitchFamily="34" charset="0"/>
              </a:rPr>
              <a:t>Informed </a:t>
            </a:r>
          </a:p>
          <a:p>
            <a:r>
              <a:rPr lang="en-GB" sz="1800" dirty="0">
                <a:solidFill>
                  <a:schemeClr val="tx1"/>
                </a:solidFill>
                <a:latin typeface="Verdana" pitchFamily="34" charset="0"/>
                <a:ea typeface="Verdana" pitchFamily="34" charset="0"/>
                <a:cs typeface="Verdana" pitchFamily="34" charset="0"/>
              </a:rPr>
              <a:t>Skilled  </a:t>
            </a:r>
          </a:p>
          <a:p>
            <a:r>
              <a:rPr lang="en-GB" sz="1800" dirty="0">
                <a:solidFill>
                  <a:schemeClr val="tx1"/>
                </a:solidFill>
                <a:latin typeface="Verdana" pitchFamily="34" charset="0"/>
                <a:ea typeface="Verdana" pitchFamily="34" charset="0"/>
                <a:cs typeface="Verdana" pitchFamily="34" charset="0"/>
              </a:rPr>
              <a:t>Enhanced</a:t>
            </a:r>
          </a:p>
          <a:p>
            <a:r>
              <a:rPr lang="en-GB" sz="1800" dirty="0" smtClean="0">
                <a:solidFill>
                  <a:schemeClr val="tx1"/>
                </a:solidFill>
                <a:latin typeface="Verdana" pitchFamily="34" charset="0"/>
                <a:ea typeface="Verdana" pitchFamily="34" charset="0"/>
                <a:cs typeface="Verdana" pitchFamily="34" charset="0"/>
              </a:rPr>
              <a:t>Expert.</a:t>
            </a:r>
            <a:endParaRPr lang="en-GB" sz="1800" dirty="0">
              <a:solidFill>
                <a:schemeClr val="tx1"/>
              </a:solidFill>
              <a:latin typeface="Verdana" pitchFamily="34" charset="0"/>
              <a:ea typeface="Verdana" pitchFamily="34" charset="0"/>
              <a:cs typeface="Verdana" pitchFamily="34" charset="0"/>
            </a:endParaRPr>
          </a:p>
        </p:txBody>
      </p:sp>
      <p:sp>
        <p:nvSpPr>
          <p:cNvPr id="3" name="Text Placeholder 2"/>
          <p:cNvSpPr>
            <a:spLocks noGrp="1"/>
          </p:cNvSpPr>
          <p:nvPr>
            <p:ph type="body" sz="quarter" idx="11"/>
          </p:nvPr>
        </p:nvSpPr>
        <p:spPr>
          <a:xfrm>
            <a:off x="1333500" y="944563"/>
            <a:ext cx="7116763" cy="692150"/>
          </a:xfrm>
        </p:spPr>
        <p:txBody>
          <a:bodyPr>
            <a:normAutofit/>
          </a:bodyPr>
          <a:lstStyle/>
          <a:p>
            <a:r>
              <a:rPr lang="en-GB" sz="2000" b="1" dirty="0">
                <a:latin typeface="Verdana" pitchFamily="34" charset="0"/>
                <a:ea typeface="Verdana" pitchFamily="34" charset="0"/>
                <a:cs typeface="Verdana" pitchFamily="34" charset="0"/>
              </a:rPr>
              <a:t>Levels – knowledge and skills</a:t>
            </a:r>
          </a:p>
        </p:txBody>
      </p:sp>
    </p:spTree>
    <p:extLst>
      <p:ext uri="{BB962C8B-B14F-4D97-AF65-F5344CB8AC3E}">
        <p14:creationId xmlns:p14="http://schemas.microsoft.com/office/powerpoint/2010/main" val="3876617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6307" t="11486" r="6925" b="25030"/>
          <a:stretch/>
        </p:blipFill>
        <p:spPr>
          <a:xfrm>
            <a:off x="108215" y="713774"/>
            <a:ext cx="5995991" cy="5820376"/>
          </a:xfrm>
          <a:prstGeom prst="rect">
            <a:avLst/>
          </a:prstGeom>
        </p:spPr>
      </p:pic>
      <p:sp>
        <p:nvSpPr>
          <p:cNvPr id="5" name="TextBox 4"/>
          <p:cNvSpPr txBox="1"/>
          <p:nvPr/>
        </p:nvSpPr>
        <p:spPr>
          <a:xfrm>
            <a:off x="6104206" y="2107237"/>
            <a:ext cx="2506393" cy="1446550"/>
          </a:xfrm>
          <a:prstGeom prst="rect">
            <a:avLst/>
          </a:prstGeom>
          <a:noFill/>
        </p:spPr>
        <p:txBody>
          <a:bodyPr wrap="square" rtlCol="0">
            <a:spAutoFit/>
          </a:bodyPr>
          <a:lstStyle/>
          <a:p>
            <a:r>
              <a:rPr lang="en-GB" sz="2800" b="1" dirty="0">
                <a:latin typeface="Verdana" pitchFamily="34" charset="0"/>
                <a:ea typeface="Verdana" pitchFamily="34" charset="0"/>
                <a:cs typeface="Verdana" pitchFamily="34" charset="0"/>
                <a:hlinkClick r:id="rId4"/>
              </a:rPr>
              <a:t>Framework structure</a:t>
            </a:r>
            <a:endParaRPr lang="en-GB" sz="2800" b="1" dirty="0">
              <a:latin typeface="Verdana" pitchFamily="34" charset="0"/>
              <a:ea typeface="Verdana" pitchFamily="34" charset="0"/>
              <a:cs typeface="Verdana" pitchFamily="34" charset="0"/>
            </a:endParaRPr>
          </a:p>
          <a:p>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3507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84322" y="1544797"/>
            <a:ext cx="7959678" cy="4486261"/>
          </a:xfrm>
        </p:spPr>
        <p:txBody>
          <a:bodyPr>
            <a:normAutofit/>
          </a:bodyPr>
          <a:lstStyle/>
          <a:p>
            <a:r>
              <a:rPr lang="en-GB" sz="1800" dirty="0">
                <a:solidFill>
                  <a:schemeClr val="tx1"/>
                </a:solidFill>
                <a:latin typeface="Verdana" pitchFamily="34" charset="0"/>
                <a:ea typeface="Verdana" pitchFamily="34" charset="0"/>
                <a:cs typeface="Verdana" pitchFamily="34" charset="0"/>
              </a:rPr>
              <a:t>Depth and breadth knowledge and skills increases at each </a:t>
            </a:r>
            <a:r>
              <a:rPr lang="en-GB" sz="1800" dirty="0" smtClean="0">
                <a:solidFill>
                  <a:schemeClr val="tx1"/>
                </a:solidFill>
                <a:latin typeface="Verdana" pitchFamily="34" charset="0"/>
                <a:ea typeface="Verdana" pitchFamily="34" charset="0"/>
                <a:cs typeface="Verdana" pitchFamily="34" charset="0"/>
              </a:rPr>
              <a:t>level.</a:t>
            </a:r>
            <a:endParaRPr lang="en-GB" sz="1800" dirty="0">
              <a:solidFill>
                <a:schemeClr val="tx1"/>
              </a:solidFill>
              <a:latin typeface="Verdana" pitchFamily="34" charset="0"/>
              <a:ea typeface="Verdana" pitchFamily="34" charset="0"/>
              <a:cs typeface="Verdana" pitchFamily="34" charset="0"/>
            </a:endParaRPr>
          </a:p>
          <a:p>
            <a:pPr marL="0" indent="0">
              <a:buNone/>
            </a:pPr>
            <a:endParaRPr lang="en-GB" sz="1800" dirty="0">
              <a:solidFill>
                <a:schemeClr val="tx1"/>
              </a:solidFill>
              <a:latin typeface="Verdana" pitchFamily="34" charset="0"/>
              <a:ea typeface="Verdana" pitchFamily="34" charset="0"/>
              <a:cs typeface="Verdana" pitchFamily="34" charset="0"/>
            </a:endParaRPr>
          </a:p>
          <a:p>
            <a:r>
              <a:rPr lang="en-GB" sz="1800" dirty="0">
                <a:solidFill>
                  <a:schemeClr val="tx1"/>
                </a:solidFill>
                <a:latin typeface="Verdana" pitchFamily="34" charset="0"/>
                <a:ea typeface="Verdana" pitchFamily="34" charset="0"/>
                <a:cs typeface="Verdana" pitchFamily="34" charset="0"/>
              </a:rPr>
              <a:t>Knowledge and skills at each level are </a:t>
            </a:r>
            <a:r>
              <a:rPr lang="en-GB" sz="1800" dirty="0" smtClean="0">
                <a:solidFill>
                  <a:schemeClr val="tx1"/>
                </a:solidFill>
                <a:latin typeface="Verdana" pitchFamily="34" charset="0"/>
                <a:ea typeface="Verdana" pitchFamily="34" charset="0"/>
                <a:cs typeface="Verdana" pitchFamily="34" charset="0"/>
              </a:rPr>
              <a:t>incremental. </a:t>
            </a:r>
            <a:endParaRPr lang="en-GB" sz="1800" dirty="0">
              <a:solidFill>
                <a:schemeClr val="tx1"/>
              </a:solidFill>
              <a:latin typeface="Verdana" pitchFamily="34" charset="0"/>
              <a:ea typeface="Verdana" pitchFamily="34" charset="0"/>
              <a:cs typeface="Verdana" pitchFamily="34" charset="0"/>
            </a:endParaRPr>
          </a:p>
          <a:p>
            <a:endParaRPr lang="en-GB" sz="1800" dirty="0">
              <a:solidFill>
                <a:schemeClr val="tx1"/>
              </a:solidFill>
              <a:latin typeface="Verdana" pitchFamily="34" charset="0"/>
              <a:ea typeface="Verdana" pitchFamily="34" charset="0"/>
              <a:cs typeface="Verdana" pitchFamily="34" charset="0"/>
            </a:endParaRPr>
          </a:p>
          <a:p>
            <a:r>
              <a:rPr lang="en-GB" sz="1800" dirty="0">
                <a:solidFill>
                  <a:schemeClr val="tx1"/>
                </a:solidFill>
                <a:latin typeface="Verdana" pitchFamily="34" charset="0"/>
                <a:ea typeface="Verdana" pitchFamily="34" charset="0"/>
                <a:cs typeface="Verdana" pitchFamily="34" charset="0"/>
              </a:rPr>
              <a:t>Generic – not role or profession </a:t>
            </a:r>
            <a:r>
              <a:rPr lang="en-GB" sz="1800" dirty="0" smtClean="0">
                <a:solidFill>
                  <a:schemeClr val="tx1"/>
                </a:solidFill>
                <a:latin typeface="Verdana" pitchFamily="34" charset="0"/>
                <a:ea typeface="Verdana" pitchFamily="34" charset="0"/>
                <a:cs typeface="Verdana" pitchFamily="34" charset="0"/>
              </a:rPr>
              <a:t>specific.</a:t>
            </a:r>
            <a:endParaRPr lang="en-GB" sz="1800" dirty="0">
              <a:solidFill>
                <a:schemeClr val="tx1"/>
              </a:solidFill>
              <a:latin typeface="Verdana" pitchFamily="34" charset="0"/>
              <a:ea typeface="Verdana" pitchFamily="34" charset="0"/>
              <a:cs typeface="Verdana" pitchFamily="34" charset="0"/>
            </a:endParaRPr>
          </a:p>
          <a:p>
            <a:pPr marL="0" indent="0">
              <a:buNone/>
            </a:pPr>
            <a:endParaRPr lang="en-GB" sz="1800" dirty="0">
              <a:solidFill>
                <a:schemeClr val="tx1"/>
              </a:solidFill>
              <a:latin typeface="Verdana" pitchFamily="34" charset="0"/>
              <a:ea typeface="Verdana" pitchFamily="34" charset="0"/>
              <a:cs typeface="Verdana" pitchFamily="34" charset="0"/>
            </a:endParaRPr>
          </a:p>
          <a:p>
            <a:r>
              <a:rPr lang="en-GB" sz="1800" dirty="0">
                <a:solidFill>
                  <a:schemeClr val="tx1"/>
                </a:solidFill>
                <a:latin typeface="Verdana" pitchFamily="34" charset="0"/>
                <a:ea typeface="Verdana" pitchFamily="34" charset="0"/>
                <a:cs typeface="Verdana" pitchFamily="34" charset="0"/>
              </a:rPr>
              <a:t>Flexible approach -the levels of knowledge and skills across the five domains may differ.</a:t>
            </a:r>
          </a:p>
          <a:p>
            <a:pPr marL="0" indent="0">
              <a:buNone/>
            </a:pPr>
            <a:endParaRPr lang="en-GB"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193800" y="693738"/>
            <a:ext cx="7008558" cy="692150"/>
          </a:xfrm>
        </p:spPr>
        <p:txBody>
          <a:bodyPr>
            <a:normAutofit/>
          </a:bodyPr>
          <a:lstStyle/>
          <a:p>
            <a:r>
              <a:rPr lang="en-GB" sz="2000" b="1" dirty="0">
                <a:latin typeface="Verdana" pitchFamily="34" charset="0"/>
                <a:ea typeface="Verdana" pitchFamily="34" charset="0"/>
                <a:cs typeface="Verdana" pitchFamily="34" charset="0"/>
              </a:rPr>
              <a:t>Structure - </a:t>
            </a:r>
            <a:r>
              <a:rPr lang="en-GB" sz="2000" b="1" dirty="0" smtClean="0">
                <a:latin typeface="Verdana" pitchFamily="34" charset="0"/>
                <a:ea typeface="Verdana" pitchFamily="34" charset="0"/>
                <a:cs typeface="Verdana" pitchFamily="34" charset="0"/>
              </a:rPr>
              <a:t>key </a:t>
            </a:r>
            <a:r>
              <a:rPr lang="en-GB" sz="2000" b="1" dirty="0">
                <a:latin typeface="Verdana" pitchFamily="34" charset="0"/>
                <a:ea typeface="Verdana" pitchFamily="34" charset="0"/>
                <a:cs typeface="Verdana" pitchFamily="34" charset="0"/>
              </a:rPr>
              <a:t>messages</a:t>
            </a:r>
          </a:p>
        </p:txBody>
      </p:sp>
    </p:spTree>
    <p:extLst>
      <p:ext uri="{BB962C8B-B14F-4D97-AF65-F5344CB8AC3E}">
        <p14:creationId xmlns:p14="http://schemas.microsoft.com/office/powerpoint/2010/main" val="2804763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en-GB" dirty="0">
              <a:latin typeface="Arial" panose="020B0604020202020204" pitchFamily="34" charset="0"/>
              <a:cs typeface="Arial" panose="020B0604020202020204" pitchFamily="34" charset="0"/>
            </a:endParaRPr>
          </a:p>
          <a:p>
            <a:r>
              <a:rPr lang="en-GB" sz="1800" dirty="0">
                <a:solidFill>
                  <a:schemeClr val="tx1"/>
                </a:solidFill>
                <a:latin typeface="Verdana" pitchFamily="34" charset="0"/>
                <a:ea typeface="Verdana" pitchFamily="34" charset="0"/>
                <a:cs typeface="Verdana" pitchFamily="34" charset="0"/>
              </a:rPr>
              <a:t>Individuals</a:t>
            </a:r>
          </a:p>
          <a:p>
            <a:r>
              <a:rPr lang="en-GB" sz="1800" dirty="0">
                <a:solidFill>
                  <a:schemeClr val="tx1"/>
                </a:solidFill>
                <a:latin typeface="Verdana" pitchFamily="34" charset="0"/>
                <a:ea typeface="Verdana" pitchFamily="34" charset="0"/>
                <a:cs typeface="Verdana" pitchFamily="34" charset="0"/>
              </a:rPr>
              <a:t>Managers/ </a:t>
            </a:r>
            <a:r>
              <a:rPr lang="en-GB" sz="1800" dirty="0" smtClean="0">
                <a:solidFill>
                  <a:schemeClr val="tx1"/>
                </a:solidFill>
                <a:latin typeface="Verdana" pitchFamily="34" charset="0"/>
                <a:ea typeface="Verdana" pitchFamily="34" charset="0"/>
                <a:cs typeface="Verdana" pitchFamily="34" charset="0"/>
              </a:rPr>
              <a:t>organisations</a:t>
            </a:r>
            <a:endParaRPr lang="en-GB" sz="1800" dirty="0">
              <a:solidFill>
                <a:schemeClr val="tx1"/>
              </a:solidFill>
              <a:latin typeface="Verdana" pitchFamily="34" charset="0"/>
              <a:ea typeface="Verdana" pitchFamily="34" charset="0"/>
              <a:cs typeface="Verdana" pitchFamily="34" charset="0"/>
            </a:endParaRPr>
          </a:p>
          <a:p>
            <a:r>
              <a:rPr lang="en-GB" sz="1800" dirty="0">
                <a:solidFill>
                  <a:schemeClr val="tx1"/>
                </a:solidFill>
                <a:latin typeface="Verdana" pitchFamily="34" charset="0"/>
                <a:ea typeface="Verdana" pitchFamily="34" charset="0"/>
                <a:cs typeface="Verdana" pitchFamily="34" charset="0"/>
              </a:rPr>
              <a:t>Education providers</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765222" y="1420813"/>
            <a:ext cx="7685041" cy="692150"/>
          </a:xfrm>
        </p:spPr>
        <p:txBody>
          <a:bodyPr>
            <a:normAutofit/>
          </a:bodyPr>
          <a:lstStyle/>
          <a:p>
            <a:r>
              <a:rPr lang="en-GB" sz="2000" b="1" dirty="0">
                <a:latin typeface="Verdana" pitchFamily="34" charset="0"/>
                <a:ea typeface="Verdana" pitchFamily="34" charset="0"/>
                <a:cs typeface="Verdana" pitchFamily="34" charset="0"/>
              </a:rPr>
              <a:t>Who can use the framework</a:t>
            </a:r>
          </a:p>
        </p:txBody>
      </p:sp>
    </p:spTree>
    <p:extLst>
      <p:ext uri="{BB962C8B-B14F-4D97-AF65-F5344CB8AC3E}">
        <p14:creationId xmlns:p14="http://schemas.microsoft.com/office/powerpoint/2010/main" val="556082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6925_SSSC_Powerpoint_blan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904"/>
            <a:ext cx="9144000" cy="6858000"/>
          </a:xfrm>
          <a:prstGeom prst="rect">
            <a:avLst/>
          </a:prstGeom>
        </p:spPr>
      </p:pic>
      <p:sp>
        <p:nvSpPr>
          <p:cNvPr id="5" name="TextBox 4"/>
          <p:cNvSpPr txBox="1"/>
          <p:nvPr/>
        </p:nvSpPr>
        <p:spPr>
          <a:xfrm>
            <a:off x="1122971" y="618105"/>
            <a:ext cx="6898058" cy="400110"/>
          </a:xfrm>
          <a:prstGeom prst="rect">
            <a:avLst/>
          </a:prstGeom>
          <a:noFill/>
        </p:spPr>
        <p:txBody>
          <a:bodyPr wrap="square" rtlCol="0">
            <a:spAutoFit/>
          </a:bodyPr>
          <a:lstStyle/>
          <a:p>
            <a:r>
              <a:rPr lang="en-GB" sz="2000" b="1" dirty="0">
                <a:solidFill>
                  <a:srgbClr val="17375E"/>
                </a:solidFill>
                <a:latin typeface="Verdana" pitchFamily="34" charset="0"/>
                <a:ea typeface="Verdana" pitchFamily="34" charset="0"/>
                <a:cs typeface="Verdana" pitchFamily="34" charset="0"/>
              </a:rPr>
              <a:t>Palliative and </a:t>
            </a:r>
            <a:r>
              <a:rPr lang="en-GB" sz="2000" b="1" dirty="0" smtClean="0">
                <a:solidFill>
                  <a:srgbClr val="17375E"/>
                </a:solidFill>
                <a:latin typeface="Verdana" pitchFamily="34" charset="0"/>
                <a:ea typeface="Verdana" pitchFamily="34" charset="0"/>
                <a:cs typeface="Verdana" pitchFamily="34" charset="0"/>
              </a:rPr>
              <a:t>end </a:t>
            </a:r>
            <a:r>
              <a:rPr lang="en-GB" sz="2000" b="1" dirty="0">
                <a:solidFill>
                  <a:srgbClr val="17375E"/>
                </a:solidFill>
                <a:latin typeface="Verdana" pitchFamily="34" charset="0"/>
                <a:ea typeface="Verdana" pitchFamily="34" charset="0"/>
                <a:cs typeface="Verdana" pitchFamily="34" charset="0"/>
              </a:rPr>
              <a:t>of </a:t>
            </a:r>
            <a:r>
              <a:rPr lang="en-GB" sz="2000" b="1" dirty="0" smtClean="0">
                <a:solidFill>
                  <a:srgbClr val="17375E"/>
                </a:solidFill>
                <a:latin typeface="Verdana" pitchFamily="34" charset="0"/>
                <a:ea typeface="Verdana" pitchFamily="34" charset="0"/>
                <a:cs typeface="Verdana" pitchFamily="34" charset="0"/>
              </a:rPr>
              <a:t>life care </a:t>
            </a:r>
            <a:r>
              <a:rPr lang="en-GB" sz="2000" b="1" dirty="0">
                <a:solidFill>
                  <a:srgbClr val="17375E"/>
                </a:solidFill>
                <a:latin typeface="Verdana" pitchFamily="34" charset="0"/>
                <a:ea typeface="Verdana" pitchFamily="34" charset="0"/>
                <a:cs typeface="Verdana" pitchFamily="34" charset="0"/>
              </a:rPr>
              <a:t>in Scotland</a:t>
            </a:r>
            <a:endParaRPr lang="en-US" sz="2000" b="1" dirty="0">
              <a:solidFill>
                <a:srgbClr val="17375E"/>
              </a:solidFill>
              <a:latin typeface="Verdana" pitchFamily="34" charset="0"/>
              <a:ea typeface="Verdana" pitchFamily="34" charset="0"/>
              <a:cs typeface="Verdana" pitchFamily="34" charset="0"/>
            </a:endParaRPr>
          </a:p>
        </p:txBody>
      </p:sp>
      <p:sp>
        <p:nvSpPr>
          <p:cNvPr id="6" name="TextBox 5"/>
          <p:cNvSpPr txBox="1"/>
          <p:nvPr/>
        </p:nvSpPr>
        <p:spPr>
          <a:xfrm>
            <a:off x="1054410" y="1628800"/>
            <a:ext cx="7405245" cy="646331"/>
          </a:xfrm>
          <a:prstGeom prst="rect">
            <a:avLst/>
          </a:prstGeom>
          <a:noFill/>
        </p:spPr>
        <p:txBody>
          <a:bodyPr wrap="square" rtlCol="0">
            <a:spAutoFit/>
          </a:bodyPr>
          <a:lstStyle/>
          <a:p>
            <a:r>
              <a:rPr lang="en-GB" b="1" dirty="0">
                <a:latin typeface="Verdana" pitchFamily="34" charset="0"/>
                <a:ea typeface="Verdana" pitchFamily="34" charset="0"/>
                <a:cs typeface="Verdana" pitchFamily="34" charset="0"/>
              </a:rPr>
              <a:t>You could use the framework at service or organisational level to: </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931" y="2420888"/>
            <a:ext cx="6993258" cy="400110"/>
          </a:xfrm>
          <a:prstGeom prst="rect">
            <a:avLst/>
          </a:prstGeom>
        </p:spPr>
        <p:txBody>
          <a:bodyPr wrap="square">
            <a:spAutoFit/>
          </a:bodyPr>
          <a:lstStyle/>
          <a:p>
            <a:pPr marL="285750" lvl="0" indent="-285750">
              <a:buFont typeface="Arial" pitchFamily="34" charset="0"/>
              <a:buChar char="•"/>
            </a:pPr>
            <a:endParaRPr lang="en-GB" sz="2000" dirty="0">
              <a:cs typeface="Arial" panose="020B0604020202020204" pitchFamily="34" charset="0"/>
            </a:endParaRPr>
          </a:p>
        </p:txBody>
      </p:sp>
      <p:sp>
        <p:nvSpPr>
          <p:cNvPr id="4" name="Rectangle 3"/>
          <p:cNvSpPr/>
          <p:nvPr/>
        </p:nvSpPr>
        <p:spPr>
          <a:xfrm>
            <a:off x="1259632" y="2420888"/>
            <a:ext cx="7056784" cy="3970318"/>
          </a:xfrm>
          <a:prstGeom prst="rect">
            <a:avLst/>
          </a:prstGeom>
        </p:spPr>
        <p:txBody>
          <a:bodyPr wrap="square">
            <a:spAutoFit/>
          </a:bodyPr>
          <a:lstStyle/>
          <a:p>
            <a:pPr marL="285750" lvl="0" indent="-285750">
              <a:buFont typeface="Arial" pitchFamily="34" charset="0"/>
              <a:buChar char="•"/>
            </a:pPr>
            <a:r>
              <a:rPr lang="en-GB" dirty="0">
                <a:latin typeface="Verdana" pitchFamily="34" charset="0"/>
                <a:ea typeface="Verdana" pitchFamily="34" charset="0"/>
                <a:cs typeface="Verdana" pitchFamily="34" charset="0"/>
              </a:rPr>
              <a:t>c</a:t>
            </a:r>
            <a:r>
              <a:rPr lang="en-GB" dirty="0" smtClean="0">
                <a:latin typeface="Verdana" pitchFamily="34" charset="0"/>
                <a:ea typeface="Verdana" pitchFamily="34" charset="0"/>
                <a:cs typeface="Verdana" pitchFamily="34" charset="0"/>
              </a:rPr>
              <a:t>onsider the organisational support and resources available</a:t>
            </a:r>
          </a:p>
          <a:p>
            <a:pPr marL="285750" lvl="0" indent="-285750">
              <a:buFont typeface="Arial" pitchFamily="34" charset="0"/>
              <a:buChar char="•"/>
            </a:pPr>
            <a:endParaRPr lang="en-GB" dirty="0">
              <a:latin typeface="Verdana" pitchFamily="34" charset="0"/>
              <a:ea typeface="Verdana" pitchFamily="34" charset="0"/>
              <a:cs typeface="Verdana" pitchFamily="34" charset="0"/>
            </a:endParaRPr>
          </a:p>
          <a:p>
            <a:pPr marL="285750" lvl="0" indent="-285750">
              <a:buFont typeface="Arial" pitchFamily="34" charset="0"/>
              <a:buChar char="•"/>
            </a:pPr>
            <a:r>
              <a:rPr lang="en-GB" dirty="0" smtClean="0">
                <a:latin typeface="Verdana" pitchFamily="34" charset="0"/>
                <a:ea typeface="Verdana" pitchFamily="34" charset="0"/>
                <a:cs typeface="Verdana" pitchFamily="34" charset="0"/>
              </a:rPr>
              <a:t>map existing learning and development provision</a:t>
            </a:r>
          </a:p>
          <a:p>
            <a:pPr marL="285750" lvl="0" indent="-285750">
              <a:buFont typeface="Arial" pitchFamily="34" charset="0"/>
              <a:buChar char="•"/>
            </a:pPr>
            <a:endParaRPr lang="en-GB" dirty="0" smtClean="0">
              <a:latin typeface="Verdana" pitchFamily="34" charset="0"/>
              <a:ea typeface="Verdana" pitchFamily="34" charset="0"/>
              <a:cs typeface="Verdana" pitchFamily="34" charset="0"/>
            </a:endParaRPr>
          </a:p>
          <a:p>
            <a:pPr marL="285750" lvl="0" indent="-285750">
              <a:buFont typeface="Arial" pitchFamily="34" charset="0"/>
              <a:buChar char="•"/>
            </a:pPr>
            <a:r>
              <a:rPr lang="en-GB" dirty="0">
                <a:latin typeface="Verdana" pitchFamily="34" charset="0"/>
                <a:ea typeface="Verdana" pitchFamily="34" charset="0"/>
                <a:cs typeface="Verdana" pitchFamily="34" charset="0"/>
              </a:rPr>
              <a:t>u</a:t>
            </a:r>
            <a:r>
              <a:rPr lang="en-GB" dirty="0" smtClean="0">
                <a:latin typeface="Verdana" pitchFamily="34" charset="0"/>
                <a:ea typeface="Verdana" pitchFamily="34" charset="0"/>
                <a:cs typeface="Verdana" pitchFamily="34" charset="0"/>
              </a:rPr>
              <a:t>se the framework to identify gaps and prioritise learning needs across groups and sectors</a:t>
            </a:r>
          </a:p>
          <a:p>
            <a:pPr marL="285750" lvl="0" indent="-285750">
              <a:buFont typeface="Arial" pitchFamily="34" charset="0"/>
              <a:buChar char="•"/>
            </a:pPr>
            <a:endParaRPr lang="en-GB" dirty="0" smtClean="0">
              <a:latin typeface="Verdana" pitchFamily="34" charset="0"/>
              <a:ea typeface="Verdana" pitchFamily="34" charset="0"/>
              <a:cs typeface="Verdana" pitchFamily="34" charset="0"/>
            </a:endParaRPr>
          </a:p>
          <a:p>
            <a:pPr marL="285750" lvl="0" indent="-285750">
              <a:buFont typeface="Arial" pitchFamily="34" charset="0"/>
              <a:buChar char="•"/>
            </a:pPr>
            <a:r>
              <a:rPr lang="en-GB" dirty="0">
                <a:latin typeface="Verdana" pitchFamily="34" charset="0"/>
                <a:ea typeface="Verdana" pitchFamily="34" charset="0"/>
                <a:cs typeface="Verdana" pitchFamily="34" charset="0"/>
              </a:rPr>
              <a:t>u</a:t>
            </a:r>
            <a:r>
              <a:rPr lang="en-GB" dirty="0" smtClean="0">
                <a:latin typeface="Verdana" pitchFamily="34" charset="0"/>
                <a:ea typeface="Verdana" pitchFamily="34" charset="0"/>
                <a:cs typeface="Verdana" pitchFamily="34" charset="0"/>
              </a:rPr>
              <a:t>se the framework to review and support practice to be consistent with the underpinning principles and the knowledge and skills</a:t>
            </a:r>
          </a:p>
          <a:p>
            <a:pPr marL="285750" lvl="0" indent="-285750">
              <a:buFont typeface="Arial" pitchFamily="34" charset="0"/>
              <a:buChar char="•"/>
            </a:pPr>
            <a:endParaRPr lang="en-GB" dirty="0" smtClean="0">
              <a:latin typeface="Verdana" pitchFamily="34" charset="0"/>
              <a:ea typeface="Verdana" pitchFamily="34" charset="0"/>
              <a:cs typeface="Verdana" pitchFamily="34" charset="0"/>
            </a:endParaRPr>
          </a:p>
          <a:p>
            <a:pPr marL="285750" lvl="0" indent="-285750">
              <a:buFont typeface="Arial" pitchFamily="34" charset="0"/>
              <a:buChar char="•"/>
            </a:pPr>
            <a:r>
              <a:rPr lang="en-GB" dirty="0">
                <a:latin typeface="Verdana" pitchFamily="34" charset="0"/>
                <a:ea typeface="Verdana" pitchFamily="34" charset="0"/>
                <a:cs typeface="Verdana" pitchFamily="34" charset="0"/>
              </a:rPr>
              <a:t>i</a:t>
            </a:r>
            <a:r>
              <a:rPr lang="en-GB" dirty="0" smtClean="0">
                <a:latin typeface="Verdana" pitchFamily="34" charset="0"/>
                <a:ea typeface="Verdana" pitchFamily="34" charset="0"/>
                <a:cs typeface="Verdana" pitchFamily="34" charset="0"/>
              </a:rPr>
              <a:t>ntegrate PEOLC learning and development into workforce development plans. </a:t>
            </a:r>
            <a:endParaRPr lang="en-GB"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73163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6925_SSSC_Powerpoint_blan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904"/>
            <a:ext cx="9144000" cy="6858000"/>
          </a:xfrm>
          <a:prstGeom prst="rect">
            <a:avLst/>
          </a:prstGeom>
        </p:spPr>
      </p:pic>
      <p:sp>
        <p:nvSpPr>
          <p:cNvPr id="5" name="TextBox 4"/>
          <p:cNvSpPr txBox="1"/>
          <p:nvPr/>
        </p:nvSpPr>
        <p:spPr>
          <a:xfrm>
            <a:off x="1122971" y="618105"/>
            <a:ext cx="6898058" cy="400110"/>
          </a:xfrm>
          <a:prstGeom prst="rect">
            <a:avLst/>
          </a:prstGeom>
          <a:noFill/>
        </p:spPr>
        <p:txBody>
          <a:bodyPr wrap="square" rtlCol="0">
            <a:spAutoFit/>
          </a:bodyPr>
          <a:lstStyle/>
          <a:p>
            <a:r>
              <a:rPr lang="en-GB" sz="2000" b="1" dirty="0">
                <a:solidFill>
                  <a:srgbClr val="17375E"/>
                </a:solidFill>
                <a:latin typeface="Verdana" pitchFamily="34" charset="0"/>
                <a:ea typeface="Verdana" pitchFamily="34" charset="0"/>
                <a:cs typeface="Verdana" pitchFamily="34" charset="0"/>
              </a:rPr>
              <a:t>Palliative and </a:t>
            </a:r>
            <a:r>
              <a:rPr lang="en-GB" sz="2000" b="1" dirty="0" smtClean="0">
                <a:solidFill>
                  <a:srgbClr val="17375E"/>
                </a:solidFill>
                <a:latin typeface="Verdana" pitchFamily="34" charset="0"/>
                <a:ea typeface="Verdana" pitchFamily="34" charset="0"/>
                <a:cs typeface="Verdana" pitchFamily="34" charset="0"/>
              </a:rPr>
              <a:t>end </a:t>
            </a:r>
            <a:r>
              <a:rPr lang="en-GB" sz="2000" b="1" dirty="0">
                <a:solidFill>
                  <a:srgbClr val="17375E"/>
                </a:solidFill>
                <a:latin typeface="Verdana" pitchFamily="34" charset="0"/>
                <a:ea typeface="Verdana" pitchFamily="34" charset="0"/>
                <a:cs typeface="Verdana" pitchFamily="34" charset="0"/>
              </a:rPr>
              <a:t>of </a:t>
            </a:r>
            <a:r>
              <a:rPr lang="en-GB" sz="2000" b="1" dirty="0" smtClean="0">
                <a:solidFill>
                  <a:srgbClr val="17375E"/>
                </a:solidFill>
                <a:latin typeface="Verdana" pitchFamily="34" charset="0"/>
                <a:ea typeface="Verdana" pitchFamily="34" charset="0"/>
                <a:cs typeface="Verdana" pitchFamily="34" charset="0"/>
              </a:rPr>
              <a:t>life care </a:t>
            </a:r>
            <a:r>
              <a:rPr lang="en-GB" sz="2000" b="1" dirty="0">
                <a:solidFill>
                  <a:srgbClr val="17375E"/>
                </a:solidFill>
                <a:latin typeface="Verdana" pitchFamily="34" charset="0"/>
                <a:ea typeface="Verdana" pitchFamily="34" charset="0"/>
                <a:cs typeface="Verdana" pitchFamily="34" charset="0"/>
              </a:rPr>
              <a:t>in Scotland</a:t>
            </a:r>
            <a:endParaRPr lang="en-US" sz="2000" b="1" dirty="0">
              <a:solidFill>
                <a:srgbClr val="17375E"/>
              </a:solidFill>
              <a:latin typeface="Verdana" pitchFamily="34" charset="0"/>
              <a:ea typeface="Verdana" pitchFamily="34" charset="0"/>
              <a:cs typeface="Verdana" pitchFamily="34" charset="0"/>
            </a:endParaRPr>
          </a:p>
        </p:txBody>
      </p:sp>
      <p:sp>
        <p:nvSpPr>
          <p:cNvPr id="6" name="TextBox 5"/>
          <p:cNvSpPr txBox="1"/>
          <p:nvPr/>
        </p:nvSpPr>
        <p:spPr>
          <a:xfrm>
            <a:off x="1054410" y="1628800"/>
            <a:ext cx="7405245" cy="646331"/>
          </a:xfrm>
          <a:prstGeom prst="rect">
            <a:avLst/>
          </a:prstGeom>
          <a:noFill/>
        </p:spPr>
        <p:txBody>
          <a:bodyPr wrap="square" rtlCol="0">
            <a:spAutoFit/>
          </a:bodyPr>
          <a:lstStyle/>
          <a:p>
            <a:r>
              <a:rPr lang="en-GB" b="1" dirty="0" smtClean="0">
                <a:latin typeface="Verdana" pitchFamily="34" charset="0"/>
                <a:ea typeface="Verdana" pitchFamily="34" charset="0"/>
                <a:cs typeface="Verdana" pitchFamily="34" charset="0"/>
              </a:rPr>
              <a:t>As a line manager or supervisor you could use the framework with individuals and teams to:</a:t>
            </a:r>
            <a:endParaRPr lang="en-GB" b="1" dirty="0">
              <a:latin typeface="Verdana" pitchFamily="34" charset="0"/>
              <a:ea typeface="Verdana" pitchFamily="34" charset="0"/>
              <a:cs typeface="Verdana" pitchFamily="34"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931" y="2420888"/>
            <a:ext cx="6993258" cy="2585323"/>
          </a:xfrm>
          <a:prstGeom prst="rect">
            <a:avLst/>
          </a:prstGeom>
        </p:spPr>
        <p:txBody>
          <a:bodyPr wrap="square">
            <a:spAutoFit/>
          </a:bodyPr>
          <a:lstStyle/>
          <a:p>
            <a:pPr marL="285750" lvl="0" indent="-285750">
              <a:buFont typeface="Arial" pitchFamily="34" charset="0"/>
              <a:buChar char="•"/>
            </a:pPr>
            <a:r>
              <a:rPr lang="en-GB" dirty="0" smtClean="0">
                <a:latin typeface="Verdana" pitchFamily="34" charset="0"/>
                <a:ea typeface="Verdana" pitchFamily="34" charset="0"/>
                <a:cs typeface="Verdana" pitchFamily="34" charset="0"/>
              </a:rPr>
              <a:t>raise awareness of palliative and end of life care and discuss the knowledge and skills required with workers for their role responsibilities and  identify gaps</a:t>
            </a:r>
          </a:p>
          <a:p>
            <a:pPr lvl="0"/>
            <a:endParaRPr lang="en-GB" dirty="0" smtClean="0">
              <a:latin typeface="Verdana" pitchFamily="34" charset="0"/>
              <a:ea typeface="Verdana" pitchFamily="34" charset="0"/>
              <a:cs typeface="Verdana" pitchFamily="34" charset="0"/>
            </a:endParaRPr>
          </a:p>
          <a:p>
            <a:pPr marL="285750" lvl="0" indent="-285750">
              <a:buFont typeface="Arial" pitchFamily="34" charset="0"/>
              <a:buChar char="•"/>
            </a:pPr>
            <a:r>
              <a:rPr lang="en-GB" dirty="0" smtClean="0">
                <a:latin typeface="Verdana" pitchFamily="34" charset="0"/>
                <a:ea typeface="Verdana" pitchFamily="34" charset="0"/>
                <a:cs typeface="Verdana" pitchFamily="34" charset="0"/>
              </a:rPr>
              <a:t>use the framework to support staff with their personal and professional development planning and, where appropriate, revalidation</a:t>
            </a:r>
          </a:p>
          <a:p>
            <a:pPr lvl="0"/>
            <a:endParaRPr lang="en-GB" dirty="0" smtClean="0">
              <a:latin typeface="Verdana" pitchFamily="34" charset="0"/>
              <a:ea typeface="Verdana" pitchFamily="34" charset="0"/>
              <a:cs typeface="Verdana" pitchFamily="34" charset="0"/>
            </a:endParaRPr>
          </a:p>
          <a:p>
            <a:pPr marL="285750" indent="-285750">
              <a:buFont typeface="Arial" pitchFamily="34" charset="0"/>
              <a:buChar char="•"/>
            </a:pPr>
            <a:r>
              <a:rPr lang="en-GB" dirty="0" smtClean="0">
                <a:latin typeface="Verdana" pitchFamily="34" charset="0"/>
                <a:ea typeface="Verdana" pitchFamily="34" charset="0"/>
                <a:cs typeface="Verdana" pitchFamily="34" charset="0"/>
              </a:rPr>
              <a:t>contribute to wider organisational workforce planning.</a:t>
            </a:r>
            <a:endParaRPr lang="en-GB"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12075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6925_SSSC_Powerpoint_blan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904"/>
            <a:ext cx="9144000" cy="6858000"/>
          </a:xfrm>
          <a:prstGeom prst="rect">
            <a:avLst/>
          </a:prstGeom>
        </p:spPr>
      </p:pic>
      <p:sp>
        <p:nvSpPr>
          <p:cNvPr id="5" name="TextBox 4"/>
          <p:cNvSpPr txBox="1"/>
          <p:nvPr/>
        </p:nvSpPr>
        <p:spPr>
          <a:xfrm>
            <a:off x="1122971" y="618105"/>
            <a:ext cx="6898058" cy="400110"/>
          </a:xfrm>
          <a:prstGeom prst="rect">
            <a:avLst/>
          </a:prstGeom>
          <a:noFill/>
        </p:spPr>
        <p:txBody>
          <a:bodyPr wrap="square" rtlCol="0">
            <a:spAutoFit/>
          </a:bodyPr>
          <a:lstStyle/>
          <a:p>
            <a:r>
              <a:rPr lang="en-GB" sz="2000" b="1" dirty="0">
                <a:solidFill>
                  <a:srgbClr val="17375E"/>
                </a:solidFill>
                <a:latin typeface="Verdana" pitchFamily="34" charset="0"/>
                <a:ea typeface="Verdana" pitchFamily="34" charset="0"/>
                <a:cs typeface="Verdana" pitchFamily="34" charset="0"/>
              </a:rPr>
              <a:t>Palliative and </a:t>
            </a:r>
            <a:r>
              <a:rPr lang="en-GB" sz="2000" b="1" dirty="0" smtClean="0">
                <a:solidFill>
                  <a:srgbClr val="17375E"/>
                </a:solidFill>
                <a:latin typeface="Verdana" pitchFamily="34" charset="0"/>
                <a:ea typeface="Verdana" pitchFamily="34" charset="0"/>
                <a:cs typeface="Verdana" pitchFamily="34" charset="0"/>
              </a:rPr>
              <a:t>end </a:t>
            </a:r>
            <a:r>
              <a:rPr lang="en-GB" sz="2000" b="1" dirty="0">
                <a:solidFill>
                  <a:srgbClr val="17375E"/>
                </a:solidFill>
                <a:latin typeface="Verdana" pitchFamily="34" charset="0"/>
                <a:ea typeface="Verdana" pitchFamily="34" charset="0"/>
                <a:cs typeface="Verdana" pitchFamily="34" charset="0"/>
              </a:rPr>
              <a:t>of </a:t>
            </a:r>
            <a:r>
              <a:rPr lang="en-GB" sz="2000" b="1" dirty="0" smtClean="0">
                <a:solidFill>
                  <a:srgbClr val="17375E"/>
                </a:solidFill>
                <a:latin typeface="Verdana" pitchFamily="34" charset="0"/>
                <a:ea typeface="Verdana" pitchFamily="34" charset="0"/>
                <a:cs typeface="Verdana" pitchFamily="34" charset="0"/>
              </a:rPr>
              <a:t>life care </a:t>
            </a:r>
            <a:r>
              <a:rPr lang="en-GB" sz="2000" b="1" dirty="0">
                <a:solidFill>
                  <a:srgbClr val="17375E"/>
                </a:solidFill>
                <a:latin typeface="Verdana" pitchFamily="34" charset="0"/>
                <a:ea typeface="Verdana" pitchFamily="34" charset="0"/>
                <a:cs typeface="Verdana" pitchFamily="34" charset="0"/>
              </a:rPr>
              <a:t>in Scotland</a:t>
            </a:r>
            <a:endParaRPr lang="en-US" sz="2000" b="1" dirty="0">
              <a:solidFill>
                <a:srgbClr val="17375E"/>
              </a:solidFill>
              <a:latin typeface="Verdana" pitchFamily="34" charset="0"/>
              <a:ea typeface="Verdana" pitchFamily="34" charset="0"/>
              <a:cs typeface="Verdana" pitchFamily="34" charset="0"/>
            </a:endParaRPr>
          </a:p>
        </p:txBody>
      </p:sp>
      <p:sp>
        <p:nvSpPr>
          <p:cNvPr id="6" name="TextBox 5"/>
          <p:cNvSpPr txBox="1"/>
          <p:nvPr/>
        </p:nvSpPr>
        <p:spPr>
          <a:xfrm>
            <a:off x="1054410" y="1628800"/>
            <a:ext cx="7405245" cy="646331"/>
          </a:xfrm>
          <a:prstGeom prst="rect">
            <a:avLst/>
          </a:prstGeom>
          <a:noFill/>
        </p:spPr>
        <p:txBody>
          <a:bodyPr wrap="square" rtlCol="0">
            <a:spAutoFit/>
          </a:bodyPr>
          <a:lstStyle/>
          <a:p>
            <a:r>
              <a:rPr lang="en-GB" b="1" dirty="0" smtClean="0">
                <a:latin typeface="Verdana" pitchFamily="34" charset="0"/>
                <a:ea typeface="Verdana" pitchFamily="34" charset="0"/>
                <a:cs typeface="Verdana" pitchFamily="34" charset="0"/>
              </a:rPr>
              <a:t>Education and training providers could use the framework to:</a:t>
            </a:r>
            <a:endParaRPr lang="en-GB" b="1" dirty="0">
              <a:latin typeface="Verdana" pitchFamily="34" charset="0"/>
              <a:ea typeface="Verdana" pitchFamily="34" charset="0"/>
              <a:cs typeface="Verdana" pitchFamily="34"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931" y="2420888"/>
            <a:ext cx="6993258" cy="3447098"/>
          </a:xfrm>
          <a:prstGeom prst="rect">
            <a:avLst/>
          </a:prstGeom>
        </p:spPr>
        <p:txBody>
          <a:bodyPr wrap="square">
            <a:spAutoFit/>
          </a:bodyPr>
          <a:lstStyle/>
          <a:p>
            <a:pPr marL="342900" lvl="0" indent="-342900">
              <a:buFont typeface="Arial" pitchFamily="34" charset="0"/>
              <a:buChar char="•"/>
            </a:pPr>
            <a:r>
              <a:rPr lang="en-GB" dirty="0" smtClean="0">
                <a:latin typeface="Verdana" pitchFamily="34" charset="0"/>
                <a:ea typeface="Verdana" pitchFamily="34" charset="0"/>
                <a:cs typeface="Verdana" pitchFamily="34" charset="0"/>
              </a:rPr>
              <a:t>ensure that the framework principles, knowledge and skills are integrated </a:t>
            </a:r>
          </a:p>
          <a:p>
            <a:pPr lvl="0"/>
            <a:endParaRPr lang="en-GB" dirty="0" smtClean="0">
              <a:latin typeface="Verdana" pitchFamily="34" charset="0"/>
              <a:ea typeface="Verdana" pitchFamily="34" charset="0"/>
              <a:cs typeface="Verdana" pitchFamily="34" charset="0"/>
            </a:endParaRPr>
          </a:p>
          <a:p>
            <a:pPr marL="342900" lvl="0" indent="-342900">
              <a:buFont typeface="Arial" pitchFamily="34" charset="0"/>
              <a:buChar char="•"/>
            </a:pPr>
            <a:r>
              <a:rPr lang="en-GB" dirty="0" smtClean="0">
                <a:latin typeface="Verdana" pitchFamily="34" charset="0"/>
                <a:ea typeface="Verdana" pitchFamily="34" charset="0"/>
                <a:cs typeface="Verdana" pitchFamily="34" charset="0"/>
              </a:rPr>
              <a:t>review existing content and provision </a:t>
            </a:r>
          </a:p>
          <a:p>
            <a:pPr lvl="0"/>
            <a:endParaRPr lang="en-GB" dirty="0" smtClean="0">
              <a:latin typeface="Verdana" pitchFamily="34" charset="0"/>
              <a:ea typeface="Verdana" pitchFamily="34" charset="0"/>
              <a:cs typeface="Verdana" pitchFamily="34" charset="0"/>
            </a:endParaRPr>
          </a:p>
          <a:p>
            <a:pPr marL="342900" lvl="0" indent="-342900">
              <a:buFont typeface="Arial" pitchFamily="34" charset="0"/>
              <a:buChar char="•"/>
            </a:pPr>
            <a:r>
              <a:rPr lang="en-GB" dirty="0" smtClean="0">
                <a:latin typeface="Verdana" pitchFamily="34" charset="0"/>
                <a:ea typeface="Verdana" pitchFamily="34" charset="0"/>
                <a:cs typeface="Verdana" pitchFamily="34" charset="0"/>
              </a:rPr>
              <a:t>map and benchmark existing learning and development opportunities to the framework domains and levels</a:t>
            </a:r>
          </a:p>
          <a:p>
            <a:pPr lvl="0"/>
            <a:endParaRPr lang="en-GB" dirty="0" smtClean="0">
              <a:latin typeface="Verdana" pitchFamily="34" charset="0"/>
              <a:ea typeface="Verdana" pitchFamily="34" charset="0"/>
              <a:cs typeface="Verdana" pitchFamily="34" charset="0"/>
            </a:endParaRPr>
          </a:p>
          <a:p>
            <a:pPr marL="342900" indent="-342900">
              <a:buFont typeface="Arial" pitchFamily="34" charset="0"/>
              <a:buChar char="•"/>
            </a:pPr>
            <a:r>
              <a:rPr lang="en-GB" dirty="0" smtClean="0">
                <a:latin typeface="Verdana" pitchFamily="34" charset="0"/>
                <a:ea typeface="Verdana" pitchFamily="34" charset="0"/>
                <a:cs typeface="Verdana" pitchFamily="34" charset="0"/>
              </a:rPr>
              <a:t>shape the design and delivery of learning units</a:t>
            </a:r>
          </a:p>
          <a:p>
            <a:endParaRPr lang="en-GB" dirty="0" smtClean="0">
              <a:latin typeface="Verdana" pitchFamily="34" charset="0"/>
              <a:ea typeface="Verdana" pitchFamily="34" charset="0"/>
              <a:cs typeface="Verdana" pitchFamily="34" charset="0"/>
            </a:endParaRPr>
          </a:p>
          <a:p>
            <a:pPr marL="342900" indent="-342900">
              <a:buFont typeface="Arial" pitchFamily="34" charset="0"/>
              <a:buChar char="•"/>
            </a:pPr>
            <a:r>
              <a:rPr lang="en-GB" dirty="0" smtClean="0">
                <a:latin typeface="Verdana" pitchFamily="34" charset="0"/>
                <a:ea typeface="Verdana" pitchFamily="34" charset="0"/>
                <a:cs typeface="Verdana" pitchFamily="34" charset="0"/>
              </a:rPr>
              <a:t>collaborative and integrated learning.</a:t>
            </a:r>
          </a:p>
          <a:p>
            <a:pPr marL="285750" lvl="0" indent="-285750">
              <a:buFont typeface="Arial" pitchFamily="34" charset="0"/>
              <a:buChar char="•"/>
            </a:pPr>
            <a:endParaRPr lang="en-GB" sz="2000" dirty="0">
              <a:cs typeface="Arial" panose="020B0604020202020204" pitchFamily="34" charset="0"/>
            </a:endParaRPr>
          </a:p>
        </p:txBody>
      </p:sp>
    </p:spTree>
    <p:extLst>
      <p:ext uri="{BB962C8B-B14F-4D97-AF65-F5344CB8AC3E}">
        <p14:creationId xmlns:p14="http://schemas.microsoft.com/office/powerpoint/2010/main" val="4036792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44600" y="477982"/>
            <a:ext cx="5841999" cy="939656"/>
          </a:xfrm>
        </p:spPr>
        <p:txBody>
          <a:bodyPr>
            <a:noAutofit/>
          </a:bodyPr>
          <a:lstStyle/>
          <a:p>
            <a:pPr algn="l"/>
            <a:r>
              <a:rPr lang="en-GB" sz="2000" dirty="0">
                <a:solidFill>
                  <a:srgbClr val="17375E"/>
                </a:solidFill>
                <a:ea typeface="Verdana" pitchFamily="34" charset="0"/>
                <a:cs typeface="Verdana" pitchFamily="34" charset="0"/>
              </a:rPr>
              <a:t>Activity – create a spider graph</a:t>
            </a:r>
          </a:p>
        </p:txBody>
      </p:sp>
      <p:sp>
        <p:nvSpPr>
          <p:cNvPr id="9" name="Rectangle 3"/>
          <p:cNvSpPr txBox="1">
            <a:spLocks noChangeArrowheads="1"/>
          </p:cNvSpPr>
          <p:nvPr/>
        </p:nvSpPr>
        <p:spPr bwMode="auto">
          <a:xfrm>
            <a:off x="609600" y="1752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0" cap="none" spc="0" normalizeH="0" baseline="0" noProof="0" dirty="0" smtClean="0">
              <a:ln>
                <a:noFill/>
              </a:ln>
              <a:solidFill>
                <a:srgbClr val="1D11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400" b="0" i="0" u="none" strike="noStrike" kern="0" cap="none" spc="0" normalizeH="0" baseline="0" noProof="0" dirty="0" smtClean="0">
              <a:ln>
                <a:noFill/>
              </a:ln>
              <a:solidFill>
                <a:srgbClr val="00788A"/>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1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3200" b="0" i="0" u="none" strike="noStrike" kern="0" cap="none" spc="0" normalizeH="0" baseline="0" noProof="0" dirty="0" smtClean="0">
              <a:ln>
                <a:noFill/>
              </a:ln>
              <a:solidFill>
                <a:srgbClr val="1D1160"/>
              </a:solidFill>
              <a:effectLst/>
              <a:uLnTx/>
              <a:uFillTx/>
              <a:latin typeface="+mn-lt"/>
              <a:ea typeface="+mn-ea"/>
              <a:cs typeface="+mn-cs"/>
            </a:endParaRPr>
          </a:p>
        </p:txBody>
      </p:sp>
      <p:sp>
        <p:nvSpPr>
          <p:cNvPr id="6" name="Content Placeholder 2"/>
          <p:cNvSpPr>
            <a:spLocks noGrp="1"/>
          </p:cNvSpPr>
          <p:nvPr>
            <p:ph type="body" idx="1"/>
          </p:nvPr>
        </p:nvSpPr>
        <p:spPr>
          <a:xfrm>
            <a:off x="457200" y="1303338"/>
            <a:ext cx="8229600" cy="4352925"/>
          </a:xfrm>
        </p:spPr>
        <p:txBody>
          <a:bodyPr>
            <a:noAutofit/>
          </a:bodyPr>
          <a:lstStyle/>
          <a:p>
            <a:pPr marL="0" indent="0">
              <a:buFontTx/>
              <a:buNone/>
              <a:defRPr/>
            </a:pPr>
            <a:endParaRPr lang="en-GB" sz="1800" kern="1200" dirty="0" smtClean="0">
              <a:ea typeface="Verdana" pitchFamily="34" charset="0"/>
              <a:cs typeface="Verdana" pitchFamily="34" charset="0"/>
            </a:endParaRPr>
          </a:p>
          <a:p>
            <a:pPr marL="0" indent="0">
              <a:buFontTx/>
              <a:buNone/>
              <a:defRPr/>
            </a:pPr>
            <a:r>
              <a:rPr lang="en-GB" sz="1800" kern="1200" dirty="0" smtClean="0">
                <a:solidFill>
                  <a:schemeClr val="tx1"/>
                </a:solidFill>
                <a:ea typeface="Verdana" pitchFamily="34" charset="0"/>
                <a:cs typeface="Verdana" pitchFamily="34" charset="0"/>
              </a:rPr>
              <a:t>If by, having a personal outcomes approach which underpins your day to day role around enabling people to achieve what matters to them, please discuss:</a:t>
            </a:r>
          </a:p>
          <a:p>
            <a:pPr marL="0" indent="0">
              <a:buFontTx/>
              <a:buNone/>
              <a:defRPr/>
            </a:pPr>
            <a:endParaRPr lang="en-GB" sz="1800" kern="1200" dirty="0" smtClean="0">
              <a:solidFill>
                <a:srgbClr val="002060"/>
              </a:solidFill>
              <a:ea typeface="Verdana" pitchFamily="34" charset="0"/>
              <a:cs typeface="Verdana" pitchFamily="34" charset="0"/>
            </a:endParaRPr>
          </a:p>
          <a:p>
            <a:pPr>
              <a:defRPr/>
            </a:pPr>
            <a:r>
              <a:rPr lang="en-GB" sz="1800" dirty="0">
                <a:solidFill>
                  <a:srgbClr val="FF0000"/>
                </a:solidFill>
                <a:ea typeface="Verdana" pitchFamily="34" charset="0"/>
                <a:cs typeface="Verdana" pitchFamily="34" charset="0"/>
              </a:rPr>
              <a:t>w</a:t>
            </a:r>
            <a:r>
              <a:rPr lang="en-GB" sz="1800" kern="1200" dirty="0" smtClean="0">
                <a:solidFill>
                  <a:srgbClr val="FF0000"/>
                </a:solidFill>
                <a:ea typeface="Verdana" pitchFamily="34" charset="0"/>
                <a:cs typeface="Verdana" pitchFamily="34" charset="0"/>
              </a:rPr>
              <a:t>hat you feel is working well in your role around palliative and end of life care (red pen)</a:t>
            </a:r>
          </a:p>
          <a:p>
            <a:pPr marL="0" indent="0">
              <a:buNone/>
              <a:defRPr/>
            </a:pPr>
            <a:endParaRPr lang="en-GB" sz="1800" kern="1200" dirty="0" smtClean="0">
              <a:solidFill>
                <a:srgbClr val="FF0000"/>
              </a:solidFill>
              <a:ea typeface="Verdana" pitchFamily="34" charset="0"/>
              <a:cs typeface="Verdana" pitchFamily="34" charset="0"/>
            </a:endParaRPr>
          </a:p>
          <a:p>
            <a:pPr>
              <a:defRPr/>
            </a:pPr>
            <a:r>
              <a:rPr lang="en-GB" sz="1800" dirty="0">
                <a:solidFill>
                  <a:srgbClr val="00B050"/>
                </a:solidFill>
                <a:ea typeface="Verdana" pitchFamily="34" charset="0"/>
                <a:cs typeface="Verdana" pitchFamily="34" charset="0"/>
              </a:rPr>
              <a:t>w</a:t>
            </a:r>
            <a:r>
              <a:rPr lang="en-GB" sz="1800" kern="1200" dirty="0" smtClean="0">
                <a:solidFill>
                  <a:srgbClr val="00B050"/>
                </a:solidFill>
                <a:ea typeface="Verdana" pitchFamily="34" charset="0"/>
                <a:cs typeface="Verdana" pitchFamily="34" charset="0"/>
              </a:rPr>
              <a:t>hat are the challenges and barriers (green pen)</a:t>
            </a:r>
          </a:p>
          <a:p>
            <a:pPr marL="0" indent="0">
              <a:buNone/>
              <a:defRPr/>
            </a:pPr>
            <a:endParaRPr lang="en-GB" sz="1800" kern="1200" dirty="0" smtClean="0">
              <a:solidFill>
                <a:srgbClr val="00B050"/>
              </a:solidFill>
              <a:ea typeface="Verdana" pitchFamily="34" charset="0"/>
              <a:cs typeface="Verdana" pitchFamily="34" charset="0"/>
            </a:endParaRPr>
          </a:p>
          <a:p>
            <a:pPr>
              <a:defRPr/>
            </a:pPr>
            <a:r>
              <a:rPr lang="en-GB" sz="1800" dirty="0">
                <a:solidFill>
                  <a:srgbClr val="002060"/>
                </a:solidFill>
                <a:ea typeface="Verdana" pitchFamily="34" charset="0"/>
                <a:cs typeface="Verdana" pitchFamily="34" charset="0"/>
              </a:rPr>
              <a:t>h</a:t>
            </a:r>
            <a:r>
              <a:rPr lang="en-GB" sz="1800" dirty="0" smtClean="0">
                <a:solidFill>
                  <a:srgbClr val="002060"/>
                </a:solidFill>
                <a:ea typeface="Verdana" pitchFamily="34" charset="0"/>
                <a:cs typeface="Verdana" pitchFamily="34" charset="0"/>
              </a:rPr>
              <a:t>ow would you like palliative and end of life care delivered to everyone (blue pen)</a:t>
            </a:r>
          </a:p>
          <a:p>
            <a:pPr marL="0" indent="0">
              <a:buNone/>
              <a:defRPr/>
            </a:pPr>
            <a:endParaRPr lang="en-GB" sz="1800" dirty="0" smtClean="0">
              <a:solidFill>
                <a:srgbClr val="002060"/>
              </a:solidFill>
              <a:ea typeface="Verdana" pitchFamily="34" charset="0"/>
              <a:cs typeface="Verdana" pitchFamily="34" charset="0"/>
            </a:endParaRPr>
          </a:p>
          <a:p>
            <a:pPr>
              <a:defRPr/>
            </a:pPr>
            <a:r>
              <a:rPr lang="en-GB" sz="1800" dirty="0">
                <a:solidFill>
                  <a:schemeClr val="tx1"/>
                </a:solidFill>
                <a:ea typeface="Verdana" pitchFamily="34" charset="0"/>
                <a:cs typeface="Verdana" pitchFamily="34" charset="0"/>
              </a:rPr>
              <a:t>w</a:t>
            </a:r>
            <a:r>
              <a:rPr lang="en-GB" sz="1800" kern="1200" dirty="0" smtClean="0">
                <a:solidFill>
                  <a:schemeClr val="tx1"/>
                </a:solidFill>
                <a:ea typeface="Verdana" pitchFamily="34" charset="0"/>
                <a:cs typeface="Verdana" pitchFamily="34" charset="0"/>
              </a:rPr>
              <a:t>hat support do you need from us? (black)</a:t>
            </a:r>
          </a:p>
        </p:txBody>
      </p:sp>
      <p:pic>
        <p:nvPicPr>
          <p:cNvPr id="7" name="Picture 5"/>
          <p:cNvPicPr>
            <a:picLocks noChangeAspect="1" noChangeArrowheads="1"/>
          </p:cNvPicPr>
          <p:nvPr/>
        </p:nvPicPr>
        <p:blipFill>
          <a:blip r:embed="rId3" cstate="print"/>
          <a:srcRect/>
          <a:stretch>
            <a:fillRect/>
          </a:stretch>
        </p:blipFill>
        <p:spPr bwMode="auto">
          <a:xfrm>
            <a:off x="6642100" y="4521200"/>
            <a:ext cx="2327079" cy="1282700"/>
          </a:xfrm>
          <a:prstGeom prst="rect">
            <a:avLst/>
          </a:prstGeom>
          <a:noFill/>
          <a:ln w="9525">
            <a:noFill/>
            <a:miter lim="800000"/>
            <a:headEnd/>
            <a:tailEnd/>
          </a:ln>
          <a:effec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3744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4" y="274638"/>
            <a:ext cx="6794165" cy="1143000"/>
          </a:xfrm>
        </p:spPr>
        <p:txBody>
          <a:bodyPr>
            <a:normAutofit/>
          </a:bodyPr>
          <a:lstStyle/>
          <a:p>
            <a:pPr algn="l"/>
            <a:r>
              <a:rPr lang="en-GB" sz="2000" dirty="0">
                <a:solidFill>
                  <a:srgbClr val="17375E"/>
                </a:solidFill>
                <a:ea typeface="Verdana" pitchFamily="34" charset="0"/>
                <a:cs typeface="Verdana" pitchFamily="34" charset="0"/>
              </a:rPr>
              <a:t>Palliative and </a:t>
            </a:r>
            <a:r>
              <a:rPr lang="en-GB" sz="2000" dirty="0" smtClean="0">
                <a:solidFill>
                  <a:srgbClr val="17375E"/>
                </a:solidFill>
                <a:ea typeface="Verdana" pitchFamily="34" charset="0"/>
                <a:cs typeface="Verdana" pitchFamily="34" charset="0"/>
              </a:rPr>
              <a:t>End </a:t>
            </a:r>
            <a:r>
              <a:rPr lang="en-GB" sz="2000" dirty="0">
                <a:solidFill>
                  <a:srgbClr val="17375E"/>
                </a:solidFill>
                <a:ea typeface="Verdana" pitchFamily="34" charset="0"/>
                <a:cs typeface="Verdana" pitchFamily="34" charset="0"/>
              </a:rPr>
              <a:t>of </a:t>
            </a:r>
            <a:r>
              <a:rPr lang="en-GB" sz="2000" dirty="0" smtClean="0">
                <a:solidFill>
                  <a:srgbClr val="17375E"/>
                </a:solidFill>
                <a:ea typeface="Verdana" pitchFamily="34" charset="0"/>
                <a:cs typeface="Verdana" pitchFamily="34" charset="0"/>
              </a:rPr>
              <a:t>Life Care Framework </a:t>
            </a:r>
            <a:r>
              <a:rPr lang="en-GB" sz="2000" dirty="0">
                <a:solidFill>
                  <a:srgbClr val="17375E"/>
                </a:solidFill>
                <a:ea typeface="Verdana" pitchFamily="34" charset="0"/>
                <a:cs typeface="Verdana" pitchFamily="34" charset="0"/>
              </a:rPr>
              <a:t>and the Health and Social Care Standards</a:t>
            </a:r>
          </a:p>
        </p:txBody>
      </p:sp>
      <p:sp>
        <p:nvSpPr>
          <p:cNvPr id="3" name="Content Placeholder 2"/>
          <p:cNvSpPr>
            <a:spLocks noGrp="1"/>
          </p:cNvSpPr>
          <p:nvPr>
            <p:ph idx="1"/>
          </p:nvPr>
        </p:nvSpPr>
        <p:spPr>
          <a:xfrm>
            <a:off x="457200" y="1981200"/>
            <a:ext cx="8229600" cy="4144963"/>
          </a:xfrm>
        </p:spPr>
        <p:txBody>
          <a:bodyPr/>
          <a:lstStyle/>
          <a:p>
            <a:endParaRPr lang="en-GB" sz="1800" dirty="0" smtClean="0">
              <a:latin typeface="Calibri" pitchFamily="34" charset="0"/>
            </a:endParaRPr>
          </a:p>
          <a:p>
            <a:endParaRPr lang="en-GB" dirty="0" smtClean="0"/>
          </a:p>
          <a:p>
            <a:pPr>
              <a:buNone/>
            </a:pPr>
            <a:endParaRPr lang="en-GB" dirty="0" smtClean="0"/>
          </a:p>
          <a:p>
            <a:pPr>
              <a:buNone/>
            </a:pPr>
            <a:endParaRPr lang="en-GB" dirty="0" smtClean="0"/>
          </a:p>
          <a:p>
            <a:pPr>
              <a:buNone/>
            </a:pPr>
            <a:endParaRPr lang="en-GB"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1679605"/>
            <a:ext cx="3561522"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24400" y="2114333"/>
            <a:ext cx="3770280" cy="1754326"/>
          </a:xfrm>
          <a:prstGeom prst="rect">
            <a:avLst/>
          </a:prstGeom>
          <a:noFill/>
        </p:spPr>
        <p:txBody>
          <a:bodyPr wrap="square" rtlCol="0">
            <a:spAutoFit/>
          </a:bodyPr>
          <a:lstStyle/>
          <a:p>
            <a:pPr marL="285750" indent="-285750">
              <a:buFont typeface="Arial" pitchFamily="34" charset="0"/>
              <a:buChar char="•"/>
            </a:pPr>
            <a:r>
              <a:rPr lang="en-GB" dirty="0" smtClean="0">
                <a:solidFill>
                  <a:srgbClr val="FF3399"/>
                </a:solidFill>
                <a:latin typeface="Verdana" pitchFamily="34" charset="0"/>
                <a:ea typeface="Verdana" pitchFamily="34" charset="0"/>
                <a:cs typeface="Verdana" pitchFamily="34" charset="0"/>
              </a:rPr>
              <a:t>Dignity and respect</a:t>
            </a:r>
            <a:endParaRPr lang="en-GB" dirty="0" smtClean="0">
              <a:solidFill>
                <a:srgbClr val="7030A0"/>
              </a:solidFill>
              <a:latin typeface="Verdana" pitchFamily="34" charset="0"/>
              <a:ea typeface="Verdana" pitchFamily="34" charset="0"/>
              <a:cs typeface="Verdana" pitchFamily="34" charset="0"/>
            </a:endParaRPr>
          </a:p>
          <a:p>
            <a:pPr marL="285750" indent="-285750">
              <a:buFont typeface="Arial" pitchFamily="34" charset="0"/>
              <a:buChar char="•"/>
            </a:pPr>
            <a:r>
              <a:rPr lang="en-GB" dirty="0" smtClean="0">
                <a:solidFill>
                  <a:srgbClr val="7030A0"/>
                </a:solidFill>
                <a:latin typeface="Verdana" pitchFamily="34" charset="0"/>
                <a:ea typeface="Verdana" pitchFamily="34" charset="0"/>
                <a:cs typeface="Verdana" pitchFamily="34" charset="0"/>
              </a:rPr>
              <a:t>Compassion</a:t>
            </a:r>
            <a:endParaRPr lang="en-GB" dirty="0" smtClean="0">
              <a:solidFill>
                <a:srgbClr val="002060"/>
              </a:solidFill>
              <a:latin typeface="Verdana" pitchFamily="34" charset="0"/>
              <a:ea typeface="Verdana" pitchFamily="34" charset="0"/>
              <a:cs typeface="Verdana" pitchFamily="34" charset="0"/>
            </a:endParaRPr>
          </a:p>
          <a:p>
            <a:pPr marL="285750" indent="-285750">
              <a:buFont typeface="Arial" pitchFamily="34" charset="0"/>
              <a:buChar char="•"/>
            </a:pPr>
            <a:r>
              <a:rPr lang="en-GB" dirty="0" smtClean="0">
                <a:solidFill>
                  <a:srgbClr val="002060"/>
                </a:solidFill>
                <a:latin typeface="Verdana" pitchFamily="34" charset="0"/>
                <a:ea typeface="Verdana" pitchFamily="34" charset="0"/>
                <a:cs typeface="Verdana" pitchFamily="34" charset="0"/>
              </a:rPr>
              <a:t>Be included</a:t>
            </a:r>
            <a:endParaRPr lang="en-GB" dirty="0" smtClean="0">
              <a:solidFill>
                <a:srgbClr val="00B050"/>
              </a:solidFill>
              <a:latin typeface="Verdana" pitchFamily="34" charset="0"/>
              <a:ea typeface="Verdana" pitchFamily="34" charset="0"/>
              <a:cs typeface="Verdana" pitchFamily="34" charset="0"/>
            </a:endParaRPr>
          </a:p>
          <a:p>
            <a:pPr marL="285750" indent="-285750">
              <a:buFont typeface="Arial" pitchFamily="34" charset="0"/>
              <a:buChar char="•"/>
            </a:pPr>
            <a:r>
              <a:rPr lang="en-GB" dirty="0" smtClean="0">
                <a:solidFill>
                  <a:srgbClr val="00B050"/>
                </a:solidFill>
                <a:latin typeface="Verdana" pitchFamily="34" charset="0"/>
                <a:ea typeface="Verdana" pitchFamily="34" charset="0"/>
                <a:cs typeface="Verdana" pitchFamily="34" charset="0"/>
              </a:rPr>
              <a:t>Responsive care and support</a:t>
            </a:r>
            <a:endParaRPr lang="en-GB" dirty="0" smtClean="0">
              <a:solidFill>
                <a:srgbClr val="FF0000"/>
              </a:solidFill>
              <a:latin typeface="Verdana" pitchFamily="34" charset="0"/>
              <a:ea typeface="Verdana" pitchFamily="34" charset="0"/>
              <a:cs typeface="Verdana" pitchFamily="34" charset="0"/>
            </a:endParaRPr>
          </a:p>
          <a:p>
            <a:pPr marL="285750" indent="-285750">
              <a:buFont typeface="Arial" pitchFamily="34" charset="0"/>
              <a:buChar char="•"/>
            </a:pPr>
            <a:r>
              <a:rPr lang="en-GB" dirty="0" smtClean="0">
                <a:solidFill>
                  <a:srgbClr val="FF0000"/>
                </a:solidFill>
                <a:latin typeface="Verdana" pitchFamily="34" charset="0"/>
                <a:ea typeface="Verdana" pitchFamily="34" charset="0"/>
                <a:cs typeface="Verdana" pitchFamily="34" charset="0"/>
              </a:rPr>
              <a:t>Wellbeing</a:t>
            </a:r>
            <a:endParaRPr lang="en-GB" dirty="0">
              <a:solidFill>
                <a:srgbClr val="FF3399"/>
              </a:solidFill>
              <a:latin typeface="Verdana" pitchFamily="34" charset="0"/>
              <a:ea typeface="Verdana" pitchFamily="34" charset="0"/>
              <a:cs typeface="Verdana" pitchFamily="34" charset="0"/>
            </a:endParaRPr>
          </a:p>
        </p:txBody>
      </p:sp>
      <p:sp>
        <p:nvSpPr>
          <p:cNvPr id="6" name="TextBox 5"/>
          <p:cNvSpPr txBox="1"/>
          <p:nvPr/>
        </p:nvSpPr>
        <p:spPr>
          <a:xfrm>
            <a:off x="4724400" y="1679605"/>
            <a:ext cx="2324100" cy="369332"/>
          </a:xfrm>
          <a:prstGeom prst="rect">
            <a:avLst/>
          </a:prstGeom>
          <a:noFill/>
        </p:spPr>
        <p:txBody>
          <a:bodyPr wrap="square" rtlCol="0">
            <a:spAutoFit/>
          </a:bodyPr>
          <a:lstStyle/>
          <a:p>
            <a:r>
              <a:rPr lang="en-GB" b="1" dirty="0">
                <a:latin typeface="Verdana" pitchFamily="34" charset="0"/>
                <a:ea typeface="Verdana" pitchFamily="34" charset="0"/>
                <a:cs typeface="Verdana" pitchFamily="34" charset="0"/>
              </a:rPr>
              <a:t>Principles</a:t>
            </a:r>
          </a:p>
        </p:txBody>
      </p:sp>
      <p:sp>
        <p:nvSpPr>
          <p:cNvPr id="7" name="TextBox 6"/>
          <p:cNvSpPr txBox="1"/>
          <p:nvPr/>
        </p:nvSpPr>
        <p:spPr>
          <a:xfrm>
            <a:off x="723900" y="3989934"/>
            <a:ext cx="7770780" cy="2308324"/>
          </a:xfrm>
          <a:prstGeom prst="rect">
            <a:avLst/>
          </a:prstGeom>
          <a:noFill/>
        </p:spPr>
        <p:txBody>
          <a:bodyPr wrap="square" rtlCol="0">
            <a:spAutoFit/>
          </a:bodyPr>
          <a:lstStyle/>
          <a:p>
            <a:r>
              <a:rPr lang="en-GB" b="1" dirty="0" smtClean="0">
                <a:latin typeface="Verdana" pitchFamily="34" charset="0"/>
                <a:ea typeface="Verdana" pitchFamily="34" charset="0"/>
                <a:cs typeface="Verdana" pitchFamily="34" charset="0"/>
              </a:rPr>
              <a:t>Standards</a:t>
            </a:r>
          </a:p>
          <a:p>
            <a:pPr marL="342900" indent="-342900">
              <a:buFont typeface="+mj-lt"/>
              <a:buAutoNum type="arabicPeriod"/>
            </a:pPr>
            <a:r>
              <a:rPr lang="en-GB" dirty="0" smtClean="0">
                <a:latin typeface="Verdana" pitchFamily="34" charset="0"/>
                <a:ea typeface="Verdana" pitchFamily="34" charset="0"/>
                <a:cs typeface="Verdana" pitchFamily="34" charset="0"/>
              </a:rPr>
              <a:t>I experience high quality care and support that is right for me.</a:t>
            </a:r>
          </a:p>
          <a:p>
            <a:pPr marL="342900" indent="-342900">
              <a:buFont typeface="+mj-lt"/>
              <a:buAutoNum type="arabicPeriod"/>
            </a:pPr>
            <a:r>
              <a:rPr lang="en-GB" dirty="0" smtClean="0">
                <a:latin typeface="Verdana" pitchFamily="34" charset="0"/>
                <a:ea typeface="Verdana" pitchFamily="34" charset="0"/>
                <a:cs typeface="Verdana" pitchFamily="34" charset="0"/>
              </a:rPr>
              <a:t>I am fully involved in all decisions about my care and support.</a:t>
            </a:r>
          </a:p>
          <a:p>
            <a:pPr marL="342900" indent="-342900">
              <a:buFont typeface="+mj-lt"/>
              <a:buAutoNum type="arabicPeriod"/>
            </a:pPr>
            <a:r>
              <a:rPr lang="en-GB" dirty="0" smtClean="0">
                <a:latin typeface="Verdana" pitchFamily="34" charset="0"/>
                <a:ea typeface="Verdana" pitchFamily="34" charset="0"/>
                <a:cs typeface="Verdana" pitchFamily="34" charset="0"/>
              </a:rPr>
              <a:t>I have confidence in the people who support and care for me.</a:t>
            </a:r>
          </a:p>
          <a:p>
            <a:pPr marL="342900" indent="-342900">
              <a:buFont typeface="+mj-lt"/>
              <a:buAutoNum type="arabicPeriod"/>
            </a:pPr>
            <a:r>
              <a:rPr lang="en-GB" dirty="0" smtClean="0">
                <a:latin typeface="Verdana" pitchFamily="34" charset="0"/>
                <a:ea typeface="Verdana" pitchFamily="34" charset="0"/>
                <a:cs typeface="Verdana" pitchFamily="34" charset="0"/>
              </a:rPr>
              <a:t>I have confidence in the organisation providing my care and support.</a:t>
            </a:r>
          </a:p>
          <a:p>
            <a:pPr marL="342900" indent="-342900">
              <a:buFont typeface="+mj-lt"/>
              <a:buAutoNum type="arabicPeriod"/>
            </a:pPr>
            <a:r>
              <a:rPr lang="en-GB" dirty="0" smtClean="0">
                <a:latin typeface="Verdana" pitchFamily="34" charset="0"/>
                <a:ea typeface="Verdana" pitchFamily="34" charset="0"/>
                <a:cs typeface="Verdana" pitchFamily="34" charset="0"/>
              </a:rPr>
              <a:t>I experience a high quality environment if the organisations provides the premises.</a:t>
            </a:r>
            <a:endParaRPr lang="en-GB"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188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6925_SSSC_Powerpoint_bl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22971" y="618105"/>
            <a:ext cx="6898058" cy="400110"/>
          </a:xfrm>
          <a:prstGeom prst="rect">
            <a:avLst/>
          </a:prstGeom>
          <a:noFill/>
        </p:spPr>
        <p:txBody>
          <a:bodyPr wrap="square" rtlCol="0">
            <a:spAutoFit/>
          </a:bodyPr>
          <a:lstStyle/>
          <a:p>
            <a:r>
              <a:rPr lang="en-GB" sz="2000" b="1" dirty="0" smtClean="0">
                <a:solidFill>
                  <a:srgbClr val="002060"/>
                </a:solidFill>
                <a:latin typeface="Verdana" pitchFamily="34" charset="0"/>
                <a:ea typeface="Verdana" pitchFamily="34" charset="0"/>
                <a:cs typeface="Verdana" pitchFamily="34" charset="0"/>
              </a:rPr>
              <a:t>Palliative and end of life care </a:t>
            </a:r>
            <a:r>
              <a:rPr lang="en-GB" sz="2000" b="1" dirty="0">
                <a:solidFill>
                  <a:srgbClr val="002060"/>
                </a:solidFill>
                <a:latin typeface="Verdana" pitchFamily="34" charset="0"/>
                <a:ea typeface="Verdana" pitchFamily="34" charset="0"/>
                <a:cs typeface="Verdana" pitchFamily="34" charset="0"/>
              </a:rPr>
              <a:t>in Scotland</a:t>
            </a:r>
            <a:endParaRPr lang="en-US" sz="2000" b="1" dirty="0">
              <a:solidFill>
                <a:srgbClr val="002060"/>
              </a:solidFill>
              <a:latin typeface="Verdana" pitchFamily="34" charset="0"/>
              <a:ea typeface="Verdana" pitchFamily="34" charset="0"/>
              <a:cs typeface="Verdana" pitchFamily="34" charset="0"/>
            </a:endParaRPr>
          </a:p>
        </p:txBody>
      </p:sp>
      <p:sp>
        <p:nvSpPr>
          <p:cNvPr id="6" name="TextBox 5"/>
          <p:cNvSpPr txBox="1"/>
          <p:nvPr/>
        </p:nvSpPr>
        <p:spPr>
          <a:xfrm>
            <a:off x="2266545" y="1334560"/>
            <a:ext cx="6381344" cy="5232202"/>
          </a:xfrm>
          <a:prstGeom prst="rect">
            <a:avLst/>
          </a:prstGeom>
          <a:noFill/>
        </p:spPr>
        <p:txBody>
          <a:bodyPr wrap="square" rtlCol="0">
            <a:spAutoFit/>
          </a:bodyPr>
          <a:lstStyle/>
          <a:p>
            <a:pPr marL="285750" indent="-285750">
              <a:buFont typeface="Arial"/>
              <a:buChar char="•"/>
            </a:pPr>
            <a:endParaRPr lang="en-GB" sz="1400" dirty="0">
              <a:solidFill>
                <a:srgbClr val="17375E"/>
              </a:solidFill>
              <a:latin typeface="Verdana"/>
              <a:cs typeface="Verdana"/>
            </a:endParaRPr>
          </a:p>
          <a:p>
            <a:r>
              <a:rPr lang="en-GB" dirty="0" smtClean="0">
                <a:latin typeface="Verdana" pitchFamily="34" charset="0"/>
                <a:ea typeface="Verdana" pitchFamily="34" charset="0"/>
                <a:cs typeface="Verdana" pitchFamily="34" charset="0"/>
              </a:rPr>
              <a:t>From </a:t>
            </a:r>
            <a:r>
              <a:rPr lang="en-GB" dirty="0">
                <a:latin typeface="Verdana" pitchFamily="34" charset="0"/>
                <a:ea typeface="Verdana" pitchFamily="34" charset="0"/>
                <a:cs typeface="Verdana" pitchFamily="34" charset="0"/>
              </a:rPr>
              <a:t>today, we hope you will:</a:t>
            </a:r>
          </a:p>
          <a:p>
            <a:endParaRPr lang="en-GB" dirty="0">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en-GB" dirty="0" smtClean="0">
                <a:latin typeface="Verdana" pitchFamily="34" charset="0"/>
                <a:ea typeface="Verdana" pitchFamily="34" charset="0"/>
                <a:cs typeface="Verdana" pitchFamily="34" charset="0"/>
              </a:rPr>
              <a:t>feel more confident and knowledgeable about palliative and end of life care</a:t>
            </a:r>
            <a:endParaRPr lang="en-GB" dirty="0">
              <a:latin typeface="Verdana" pitchFamily="34" charset="0"/>
              <a:ea typeface="Verdana" pitchFamily="34" charset="0"/>
              <a:cs typeface="Verdana" pitchFamily="34" charset="0"/>
            </a:endParaRPr>
          </a:p>
          <a:p>
            <a:endParaRPr lang="en-GB" dirty="0">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en-GB" dirty="0" smtClean="0">
                <a:latin typeface="Verdana" pitchFamily="34" charset="0"/>
                <a:ea typeface="Verdana" pitchFamily="34" charset="0"/>
                <a:cs typeface="Verdana" pitchFamily="34" charset="0"/>
              </a:rPr>
              <a:t>feel more connected with colleagues and people in my networks to explore how the palliative and end of life care framework can shape our work</a:t>
            </a:r>
          </a:p>
          <a:p>
            <a:endParaRPr lang="en-GB" dirty="0" smtClean="0">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en-GB" dirty="0" smtClean="0">
                <a:latin typeface="Verdana" pitchFamily="34" charset="0"/>
                <a:ea typeface="Verdana" pitchFamily="34" charset="0"/>
                <a:cs typeface="Verdana" pitchFamily="34" charset="0"/>
              </a:rPr>
              <a:t>feel listened to and more involved in the palliative and end of life care framework journey </a:t>
            </a:r>
          </a:p>
          <a:p>
            <a:pPr marL="285750" indent="-285750">
              <a:buFont typeface="Arial" panose="020B0604020202020204" pitchFamily="34" charset="0"/>
              <a:buChar char="•"/>
            </a:pPr>
            <a:endParaRPr lang="en-GB" dirty="0" smtClean="0">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en-GB" dirty="0" smtClean="0">
                <a:latin typeface="Verdana" pitchFamily="34" charset="0"/>
                <a:ea typeface="Verdana" pitchFamily="34" charset="0"/>
                <a:cs typeface="Verdana" pitchFamily="34" charset="0"/>
              </a:rPr>
              <a:t>understand </a:t>
            </a:r>
            <a:r>
              <a:rPr lang="en-GB" dirty="0">
                <a:latin typeface="Verdana" pitchFamily="34" charset="0"/>
                <a:ea typeface="Verdana" pitchFamily="34" charset="0"/>
                <a:cs typeface="Verdana" pitchFamily="34" charset="0"/>
              </a:rPr>
              <a:t>how the palliative and end of life care educational framework can help support your practice.</a:t>
            </a:r>
          </a:p>
          <a:p>
            <a:pPr marL="285750" indent="-285750">
              <a:buFont typeface="Arial" panose="020B0604020202020204" pitchFamily="34" charset="0"/>
              <a:buChar char="•"/>
            </a:pPr>
            <a:endParaRPr lang="en-GB" dirty="0">
              <a:latin typeface="Calibri" pitchFamily="34" charset="0"/>
            </a:endParaRPr>
          </a:p>
          <a:p>
            <a:pPr marL="285750" indent="-285750">
              <a:buFont typeface="Arial" panose="020B0604020202020204" pitchFamily="34" charset="0"/>
              <a:buChar char="•"/>
            </a:pPr>
            <a:endParaRPr lang="en-GB" dirty="0" smtClean="0">
              <a:latin typeface="Calibri" pitchFamily="34" charset="0"/>
            </a:endParaRPr>
          </a:p>
          <a:p>
            <a:endParaRPr lang="en-GB" sz="1400" dirty="0" smtClean="0">
              <a:solidFill>
                <a:srgbClr val="17375E"/>
              </a:solidFill>
              <a:latin typeface="Arial "/>
              <a:cs typeface="Verdana"/>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39" y="3429000"/>
            <a:ext cx="1294619" cy="188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743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6925_SSSC_Powerpoint_bl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800" y="1375578"/>
            <a:ext cx="6458204" cy="4600025"/>
          </a:xfrm>
          <a:prstGeom prst="rect">
            <a:avLst/>
          </a:prstGeom>
        </p:spPr>
      </p:pic>
    </p:spTree>
    <p:extLst>
      <p:ext uri="{BB962C8B-B14F-4D97-AF65-F5344CB8AC3E}">
        <p14:creationId xmlns:p14="http://schemas.microsoft.com/office/powerpoint/2010/main" val="3924995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11300" y="274638"/>
            <a:ext cx="5575300" cy="1143000"/>
          </a:xfrm>
        </p:spPr>
        <p:txBody>
          <a:bodyPr>
            <a:normAutofit/>
          </a:bodyPr>
          <a:lstStyle/>
          <a:p>
            <a:pPr algn="l"/>
            <a:r>
              <a:rPr lang="en-GB" sz="2000" dirty="0">
                <a:solidFill>
                  <a:srgbClr val="17375E"/>
                </a:solidFill>
                <a:ea typeface="Verdana" pitchFamily="34" charset="0"/>
                <a:cs typeface="Verdana" pitchFamily="34" charset="0"/>
              </a:rPr>
              <a:t>I have confidence in the people who support and care for </a:t>
            </a:r>
            <a:r>
              <a:rPr lang="en-GB" sz="2000" dirty="0" smtClean="0">
                <a:solidFill>
                  <a:srgbClr val="17375E"/>
                </a:solidFill>
                <a:ea typeface="Verdana" pitchFamily="34" charset="0"/>
                <a:cs typeface="Verdana" pitchFamily="34" charset="0"/>
              </a:rPr>
              <a:t>me</a:t>
            </a:r>
            <a:endParaRPr lang="en-GB" sz="2000" dirty="0">
              <a:solidFill>
                <a:srgbClr val="17375E"/>
              </a:solidFill>
              <a:ea typeface="Verdana" pitchFamily="34" charset="0"/>
              <a:cs typeface="Verdana" pitchFamily="34" charset="0"/>
            </a:endParaRPr>
          </a:p>
        </p:txBody>
      </p:sp>
      <p:sp>
        <p:nvSpPr>
          <p:cNvPr id="53251" name="Rectangle 3"/>
          <p:cNvSpPr>
            <a:spLocks noGrp="1" noChangeArrowheads="1"/>
          </p:cNvSpPr>
          <p:nvPr>
            <p:ph type="body" idx="1"/>
          </p:nvPr>
        </p:nvSpPr>
        <p:spPr>
          <a:xfrm>
            <a:off x="457200" y="1417638"/>
            <a:ext cx="8229600" cy="4525963"/>
          </a:xfrm>
        </p:spPr>
        <p:txBody>
          <a:bodyPr>
            <a:normAutofit fontScale="85000" lnSpcReduction="10000"/>
          </a:bodyPr>
          <a:lstStyle/>
          <a:p>
            <a:pPr marL="0" indent="0">
              <a:buNone/>
            </a:pPr>
            <a:r>
              <a:rPr lang="en-GB" sz="2600" b="1" dirty="0" smtClean="0">
                <a:solidFill>
                  <a:srgbClr val="FF3399"/>
                </a:solidFill>
                <a:ea typeface="Verdana" pitchFamily="34" charset="0"/>
                <a:cs typeface="Verdana" pitchFamily="34" charset="0"/>
              </a:rPr>
              <a:t>Dignity </a:t>
            </a:r>
            <a:r>
              <a:rPr lang="en-GB" sz="2600" b="1" dirty="0">
                <a:solidFill>
                  <a:srgbClr val="FF3399"/>
                </a:solidFill>
                <a:ea typeface="Verdana" pitchFamily="34" charset="0"/>
                <a:cs typeface="Verdana" pitchFamily="34" charset="0"/>
              </a:rPr>
              <a:t>and </a:t>
            </a:r>
            <a:r>
              <a:rPr lang="en-GB" sz="2600" b="1" dirty="0" smtClean="0">
                <a:solidFill>
                  <a:srgbClr val="FF3399"/>
                </a:solidFill>
                <a:ea typeface="Verdana" pitchFamily="34" charset="0"/>
                <a:cs typeface="Verdana" pitchFamily="34" charset="0"/>
              </a:rPr>
              <a:t>respect</a:t>
            </a:r>
          </a:p>
          <a:p>
            <a:pPr marL="0" indent="0">
              <a:buNone/>
            </a:pPr>
            <a:r>
              <a:rPr lang="en-GB" sz="1900" dirty="0" smtClean="0">
                <a:solidFill>
                  <a:schemeClr val="tx1"/>
                </a:solidFill>
                <a:ea typeface="Verdana" pitchFamily="34" charset="0"/>
                <a:cs typeface="Verdana" pitchFamily="34" charset="0"/>
              </a:rPr>
              <a:t>I experience people speaking and listening to me in a way that is courteous and respectful, with my care and support being the main focus of people’s attention.</a:t>
            </a:r>
          </a:p>
          <a:p>
            <a:pPr marL="0" indent="0">
              <a:buNone/>
            </a:pPr>
            <a:endParaRPr lang="en-GB" sz="1800" dirty="0" smtClean="0">
              <a:solidFill>
                <a:srgbClr val="00B0F0"/>
              </a:solidFill>
              <a:ea typeface="Verdana" pitchFamily="34" charset="0"/>
              <a:cs typeface="Verdana" pitchFamily="34" charset="0"/>
            </a:endParaRPr>
          </a:p>
          <a:p>
            <a:pPr marL="0" indent="0">
              <a:buNone/>
            </a:pPr>
            <a:r>
              <a:rPr lang="en-GB" sz="1800" b="1" dirty="0" smtClean="0">
                <a:solidFill>
                  <a:schemeClr val="tx1"/>
                </a:solidFill>
                <a:ea typeface="Verdana" pitchFamily="34" charset="0"/>
                <a:cs typeface="Verdana" pitchFamily="34" charset="0"/>
              </a:rPr>
              <a:t>Palliative and End of Life Care Framework – Informed Level</a:t>
            </a:r>
          </a:p>
          <a:p>
            <a:pPr marL="0" indent="0">
              <a:buNone/>
            </a:pPr>
            <a:r>
              <a:rPr lang="en-GB" sz="1800" b="1" dirty="0">
                <a:solidFill>
                  <a:srgbClr val="00B050"/>
                </a:solidFill>
                <a:ea typeface="Verdana" pitchFamily="34" charset="0"/>
                <a:cs typeface="Verdana" pitchFamily="34" charset="0"/>
              </a:rPr>
              <a:t>Domain 1 – Fundamentals of palliative care</a:t>
            </a:r>
          </a:p>
          <a:p>
            <a:pPr marL="400050" lvl="1" indent="0">
              <a:buNone/>
            </a:pPr>
            <a:r>
              <a:rPr lang="en-GB" sz="1800" b="1" dirty="0">
                <a:solidFill>
                  <a:srgbClr val="00B050"/>
                </a:solidFill>
                <a:ea typeface="Verdana" pitchFamily="34" charset="0"/>
                <a:cs typeface="Verdana" pitchFamily="34" charset="0"/>
              </a:rPr>
              <a:t>Knowledge</a:t>
            </a:r>
            <a:r>
              <a:rPr lang="en-GB" sz="1800" dirty="0">
                <a:solidFill>
                  <a:srgbClr val="00B050"/>
                </a:solidFill>
                <a:ea typeface="Verdana" pitchFamily="34" charset="0"/>
                <a:cs typeface="Verdana" pitchFamily="34" charset="0"/>
              </a:rPr>
              <a:t> – know the meaning of person-centred and family-focused care and support in the context of palliative and end of life </a:t>
            </a:r>
            <a:r>
              <a:rPr lang="en-GB" sz="1800" dirty="0" smtClean="0">
                <a:solidFill>
                  <a:srgbClr val="00B050"/>
                </a:solidFill>
                <a:ea typeface="Verdana" pitchFamily="34" charset="0"/>
                <a:cs typeface="Verdana" pitchFamily="34" charset="0"/>
              </a:rPr>
              <a:t>care.</a:t>
            </a:r>
            <a:endParaRPr lang="en-GB" sz="1800" dirty="0">
              <a:solidFill>
                <a:srgbClr val="00B050"/>
              </a:solidFill>
              <a:ea typeface="Verdana" pitchFamily="34" charset="0"/>
              <a:cs typeface="Verdana" pitchFamily="34" charset="0"/>
            </a:endParaRPr>
          </a:p>
          <a:p>
            <a:pPr marL="400050" lvl="1" indent="0">
              <a:buNone/>
            </a:pPr>
            <a:r>
              <a:rPr lang="en-GB" sz="1800" b="1" dirty="0">
                <a:solidFill>
                  <a:srgbClr val="00B050"/>
                </a:solidFill>
                <a:ea typeface="Verdana" pitchFamily="34" charset="0"/>
                <a:cs typeface="Verdana" pitchFamily="34" charset="0"/>
              </a:rPr>
              <a:t>Skills</a:t>
            </a:r>
            <a:r>
              <a:rPr lang="en-GB" sz="1800" dirty="0">
                <a:solidFill>
                  <a:srgbClr val="00B050"/>
                </a:solidFill>
                <a:ea typeface="Verdana" pitchFamily="34" charset="0"/>
                <a:cs typeface="Verdana" pitchFamily="34" charset="0"/>
              </a:rPr>
              <a:t> – </a:t>
            </a:r>
            <a:r>
              <a:rPr lang="en-GB" sz="1800" dirty="0" smtClean="0">
                <a:solidFill>
                  <a:srgbClr val="00B050"/>
                </a:solidFill>
                <a:ea typeface="Verdana" pitchFamily="34" charset="0"/>
                <a:cs typeface="Verdana" pitchFamily="34" charset="0"/>
              </a:rPr>
              <a:t>treat </a:t>
            </a:r>
            <a:r>
              <a:rPr lang="en-GB" sz="1800" dirty="0">
                <a:solidFill>
                  <a:srgbClr val="00B050"/>
                </a:solidFill>
                <a:ea typeface="Verdana" pitchFamily="34" charset="0"/>
                <a:cs typeface="Verdana" pitchFamily="34" charset="0"/>
              </a:rPr>
              <a:t>people with dignity and respect and recognise issues related to diversity, culture and inequality in palliative and end of life care</a:t>
            </a:r>
            <a:r>
              <a:rPr lang="en-GB" sz="1800" dirty="0" smtClean="0">
                <a:solidFill>
                  <a:srgbClr val="00B050"/>
                </a:solidFill>
                <a:ea typeface="Verdana" pitchFamily="34" charset="0"/>
                <a:cs typeface="Verdana" pitchFamily="34" charset="0"/>
              </a:rPr>
              <a:t>.</a:t>
            </a:r>
          </a:p>
          <a:p>
            <a:pPr marL="400050" lvl="1" indent="0">
              <a:buNone/>
            </a:pPr>
            <a:endParaRPr lang="en-GB" sz="1800" dirty="0">
              <a:solidFill>
                <a:srgbClr val="00B050"/>
              </a:solidFill>
              <a:ea typeface="Verdana" pitchFamily="34" charset="0"/>
              <a:cs typeface="Verdana" pitchFamily="34" charset="0"/>
            </a:endParaRPr>
          </a:p>
          <a:p>
            <a:pPr marL="0" indent="0">
              <a:buNone/>
            </a:pPr>
            <a:r>
              <a:rPr lang="en-GB" sz="1800" b="1" dirty="0" smtClean="0">
                <a:solidFill>
                  <a:srgbClr val="00B0F0"/>
                </a:solidFill>
                <a:ea typeface="Verdana" pitchFamily="34" charset="0"/>
                <a:cs typeface="Verdana" pitchFamily="34" charset="0"/>
              </a:rPr>
              <a:t>Domain 2 – Communication and conversation</a:t>
            </a:r>
          </a:p>
          <a:p>
            <a:pPr marL="400050" lvl="1" indent="0">
              <a:buNone/>
            </a:pPr>
            <a:r>
              <a:rPr lang="en-GB" sz="1800" b="1" dirty="0" smtClean="0">
                <a:solidFill>
                  <a:srgbClr val="00B0F0"/>
                </a:solidFill>
                <a:ea typeface="Verdana" pitchFamily="34" charset="0"/>
                <a:cs typeface="Verdana" pitchFamily="34" charset="0"/>
              </a:rPr>
              <a:t>Knowledge</a:t>
            </a:r>
            <a:r>
              <a:rPr lang="en-GB" sz="1800" dirty="0" smtClean="0">
                <a:solidFill>
                  <a:srgbClr val="00B0F0"/>
                </a:solidFill>
                <a:ea typeface="Verdana" pitchFamily="34" charset="0"/>
                <a:cs typeface="Verdana" pitchFamily="34" charset="0"/>
              </a:rPr>
              <a:t> – know about effective person-centred communication skills and barriers to communication.</a:t>
            </a:r>
          </a:p>
          <a:p>
            <a:pPr marL="400050" lvl="1" indent="0">
              <a:buNone/>
            </a:pPr>
            <a:r>
              <a:rPr lang="en-GB" sz="1800" b="1" dirty="0" smtClean="0">
                <a:solidFill>
                  <a:srgbClr val="00B0F0"/>
                </a:solidFill>
                <a:ea typeface="Verdana" pitchFamily="34" charset="0"/>
                <a:cs typeface="Verdana" pitchFamily="34" charset="0"/>
              </a:rPr>
              <a:t>Skills</a:t>
            </a:r>
            <a:r>
              <a:rPr lang="en-GB" sz="1800" dirty="0" smtClean="0">
                <a:solidFill>
                  <a:srgbClr val="00B0F0"/>
                </a:solidFill>
                <a:ea typeface="Verdana" pitchFamily="34" charset="0"/>
                <a:cs typeface="Verdana" pitchFamily="34" charset="0"/>
              </a:rPr>
              <a:t> – engage with people in a way that respects their wishes confidentiality, choices, unique strengths and abilities.</a:t>
            </a:r>
          </a:p>
          <a:p>
            <a:pPr marL="0" indent="0">
              <a:buNone/>
            </a:pPr>
            <a:endParaRPr lang="en-GB" sz="1800" dirty="0" smtClean="0">
              <a:solidFill>
                <a:srgbClr val="00B050"/>
              </a:solidFill>
            </a:endParaRPr>
          </a:p>
          <a:p>
            <a:pPr marL="0" indent="0">
              <a:buNone/>
            </a:pPr>
            <a:endParaRPr lang="en-GB" sz="1800" dirty="0">
              <a:solidFill>
                <a:srgbClr val="7030A0"/>
              </a:solidFill>
            </a:endParaRPr>
          </a:p>
          <a:p>
            <a:endParaRPr lang="en-GB" sz="1800" dirty="0" smtClean="0"/>
          </a:p>
          <a:p>
            <a:pPr>
              <a:buNone/>
            </a:pPr>
            <a:endParaRPr lang="en-GB" sz="2400" dirty="0" smtClean="0"/>
          </a:p>
          <a:p>
            <a:pPr lvl="0"/>
            <a:endParaRPr lang="en-GB" sz="2400" dirty="0" smtClean="0">
              <a:solidFill>
                <a:srgbClr val="00788A"/>
              </a:solidFill>
              <a:latin typeface="Comic Sans MS" pitchFamily="66" charset="0"/>
            </a:endParaRPr>
          </a:p>
          <a:p>
            <a:pPr>
              <a:buNone/>
            </a:pPr>
            <a:endParaRPr lang="en-GB" sz="1400" dirty="0" smtClean="0"/>
          </a:p>
          <a:p>
            <a:pPr>
              <a:buNone/>
            </a:pPr>
            <a:endParaRPr lang="en-GB" dirty="0" smtClean="0">
              <a:solidFill>
                <a:srgbClr val="1D116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180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6925_SSSC_Powerpoint_bl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1928" y="1482748"/>
            <a:ext cx="6521704" cy="4645255"/>
          </a:xfrm>
          <a:prstGeom prst="rect">
            <a:avLst/>
          </a:prstGeom>
        </p:spPr>
      </p:pic>
    </p:spTree>
    <p:extLst>
      <p:ext uri="{BB962C8B-B14F-4D97-AF65-F5344CB8AC3E}">
        <p14:creationId xmlns:p14="http://schemas.microsoft.com/office/powerpoint/2010/main" val="410259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00" y="150779"/>
            <a:ext cx="5689600" cy="1143000"/>
          </a:xfrm>
        </p:spPr>
        <p:txBody>
          <a:bodyPr>
            <a:normAutofit/>
          </a:bodyPr>
          <a:lstStyle/>
          <a:p>
            <a:pPr algn="l"/>
            <a:r>
              <a:rPr lang="en-GB" sz="2000" dirty="0">
                <a:solidFill>
                  <a:srgbClr val="17375E"/>
                </a:solidFill>
                <a:ea typeface="Verdana" pitchFamily="34" charset="0"/>
                <a:cs typeface="Verdana" pitchFamily="34" charset="0"/>
              </a:rPr>
              <a:t>I have confidence in the people who support and care for </a:t>
            </a:r>
            <a:r>
              <a:rPr lang="en-GB" sz="2000" dirty="0" smtClean="0">
                <a:solidFill>
                  <a:srgbClr val="17375E"/>
                </a:solidFill>
                <a:ea typeface="Verdana" pitchFamily="34" charset="0"/>
                <a:cs typeface="Verdana" pitchFamily="34" charset="0"/>
              </a:rPr>
              <a:t>me</a:t>
            </a:r>
            <a:endParaRPr lang="en-GB" sz="2000" dirty="0">
              <a:solidFill>
                <a:srgbClr val="17375E"/>
              </a:solidFill>
              <a:ea typeface="Verdana" pitchFamily="34" charset="0"/>
              <a:cs typeface="Verdana" pitchFamily="34" charset="0"/>
            </a:endParaRPr>
          </a:p>
        </p:txBody>
      </p:sp>
      <p:sp>
        <p:nvSpPr>
          <p:cNvPr id="3" name="Content Placeholder 2"/>
          <p:cNvSpPr>
            <a:spLocks noGrp="1"/>
          </p:cNvSpPr>
          <p:nvPr>
            <p:ph idx="1"/>
          </p:nvPr>
        </p:nvSpPr>
        <p:spPr>
          <a:xfrm>
            <a:off x="457200" y="1357279"/>
            <a:ext cx="8229600" cy="4525963"/>
          </a:xfrm>
        </p:spPr>
        <p:txBody>
          <a:bodyPr>
            <a:normAutofit fontScale="92500"/>
          </a:bodyPr>
          <a:lstStyle/>
          <a:p>
            <a:pPr marL="0" indent="0">
              <a:buNone/>
            </a:pPr>
            <a:r>
              <a:rPr lang="en-GB" sz="2400" b="1" dirty="0" smtClean="0">
                <a:solidFill>
                  <a:srgbClr val="00B050"/>
                </a:solidFill>
                <a:ea typeface="Verdana" pitchFamily="34" charset="0"/>
                <a:cs typeface="Verdana" pitchFamily="34" charset="0"/>
              </a:rPr>
              <a:t>Responsive care and support</a:t>
            </a:r>
          </a:p>
          <a:p>
            <a:pPr marL="0" indent="0">
              <a:buNone/>
            </a:pPr>
            <a:r>
              <a:rPr lang="en-GB" sz="1800" dirty="0" smtClean="0">
                <a:solidFill>
                  <a:schemeClr val="tx1"/>
                </a:solidFill>
                <a:ea typeface="Verdana" pitchFamily="34" charset="0"/>
                <a:cs typeface="Verdana" pitchFamily="34" charset="0"/>
              </a:rPr>
              <a:t>I am supported and cared for sensitively by people who anticipate issues and are aware of and plan for any known vulnerability or frailty.</a:t>
            </a:r>
          </a:p>
          <a:p>
            <a:pPr marL="0" indent="0">
              <a:buNone/>
            </a:pPr>
            <a:endParaRPr lang="en-GB" sz="1800" dirty="0" smtClean="0">
              <a:solidFill>
                <a:schemeClr val="tx1"/>
              </a:solidFill>
              <a:ea typeface="Verdana" pitchFamily="34" charset="0"/>
              <a:cs typeface="Verdana" pitchFamily="34" charset="0"/>
            </a:endParaRPr>
          </a:p>
          <a:p>
            <a:pPr marL="0" indent="0">
              <a:buNone/>
            </a:pPr>
            <a:r>
              <a:rPr lang="en-GB" sz="1800" b="1" dirty="0" smtClean="0">
                <a:solidFill>
                  <a:srgbClr val="009900"/>
                </a:solidFill>
                <a:ea typeface="Verdana" pitchFamily="34" charset="0"/>
                <a:cs typeface="Verdana" pitchFamily="34" charset="0"/>
              </a:rPr>
              <a:t>Domain 4 – Care planning and delivery</a:t>
            </a:r>
          </a:p>
          <a:p>
            <a:pPr marL="400050" lvl="1" indent="0">
              <a:buNone/>
            </a:pPr>
            <a:r>
              <a:rPr lang="en-GB" sz="1800" b="1" dirty="0" smtClean="0">
                <a:solidFill>
                  <a:srgbClr val="009900"/>
                </a:solidFill>
                <a:ea typeface="Verdana" pitchFamily="34" charset="0"/>
                <a:cs typeface="Verdana" pitchFamily="34" charset="0"/>
              </a:rPr>
              <a:t>Knowledge</a:t>
            </a:r>
            <a:r>
              <a:rPr lang="en-GB" sz="1800" dirty="0" smtClean="0">
                <a:solidFill>
                  <a:srgbClr val="00B050"/>
                </a:solidFill>
                <a:ea typeface="Verdana" pitchFamily="34" charset="0"/>
                <a:cs typeface="Verdana" pitchFamily="34" charset="0"/>
              </a:rPr>
              <a:t> </a:t>
            </a:r>
            <a:r>
              <a:rPr lang="en-GB" sz="1800" dirty="0">
                <a:solidFill>
                  <a:srgbClr val="009900"/>
                </a:solidFill>
                <a:ea typeface="Verdana" pitchFamily="34" charset="0"/>
                <a:cs typeface="Verdana" pitchFamily="34" charset="0"/>
              </a:rPr>
              <a:t>–</a:t>
            </a:r>
            <a:r>
              <a:rPr lang="en-GB" sz="1800" dirty="0" smtClean="0">
                <a:solidFill>
                  <a:srgbClr val="00B050"/>
                </a:solidFill>
                <a:ea typeface="Verdana" pitchFamily="34" charset="0"/>
                <a:cs typeface="Verdana" pitchFamily="34" charset="0"/>
              </a:rPr>
              <a:t> </a:t>
            </a:r>
            <a:r>
              <a:rPr lang="en-GB" sz="1800" dirty="0" smtClean="0">
                <a:solidFill>
                  <a:srgbClr val="009900"/>
                </a:solidFill>
                <a:ea typeface="Verdana" pitchFamily="34" charset="0"/>
                <a:cs typeface="Verdana" pitchFamily="34" charset="0"/>
              </a:rPr>
              <a:t>know about the concept of anticipatory care planning.</a:t>
            </a:r>
          </a:p>
          <a:p>
            <a:pPr marL="400050" lvl="1" indent="0">
              <a:buNone/>
            </a:pPr>
            <a:r>
              <a:rPr lang="en-GB" sz="1800" b="1" dirty="0" smtClean="0">
                <a:solidFill>
                  <a:srgbClr val="009900"/>
                </a:solidFill>
                <a:ea typeface="Verdana" pitchFamily="34" charset="0"/>
                <a:cs typeface="Verdana" pitchFamily="34" charset="0"/>
              </a:rPr>
              <a:t>Skills</a:t>
            </a:r>
            <a:r>
              <a:rPr lang="en-GB" sz="1800" dirty="0" smtClean="0">
                <a:solidFill>
                  <a:srgbClr val="009900"/>
                </a:solidFill>
                <a:ea typeface="Verdana" pitchFamily="34" charset="0"/>
                <a:cs typeface="Verdana" pitchFamily="34" charset="0"/>
              </a:rPr>
              <a:t> – recognise when it may be appropriate to engage with anticipatory care-planning.</a:t>
            </a:r>
          </a:p>
          <a:p>
            <a:pPr marL="400050" lvl="1" indent="0">
              <a:buNone/>
            </a:pPr>
            <a:endParaRPr lang="en-GB" sz="1800" dirty="0">
              <a:solidFill>
                <a:srgbClr val="009900"/>
              </a:solidFill>
              <a:ea typeface="Verdana" pitchFamily="34" charset="0"/>
              <a:cs typeface="Verdana" pitchFamily="34" charset="0"/>
            </a:endParaRPr>
          </a:p>
          <a:p>
            <a:pPr marL="0" indent="0">
              <a:buNone/>
            </a:pPr>
            <a:r>
              <a:rPr lang="en-GB" sz="1800" b="1" dirty="0" smtClean="0">
                <a:solidFill>
                  <a:srgbClr val="003366"/>
                </a:solidFill>
                <a:ea typeface="Verdana" pitchFamily="34" charset="0"/>
                <a:cs typeface="Verdana" pitchFamily="34" charset="0"/>
              </a:rPr>
              <a:t>Domain 5 – Care in the last days of life</a:t>
            </a:r>
          </a:p>
          <a:p>
            <a:pPr marL="400050" lvl="1" indent="0">
              <a:buNone/>
            </a:pPr>
            <a:r>
              <a:rPr lang="en-GB" sz="1800" b="1" dirty="0" smtClean="0">
                <a:solidFill>
                  <a:srgbClr val="003366"/>
                </a:solidFill>
                <a:ea typeface="Verdana" pitchFamily="34" charset="0"/>
                <a:cs typeface="Verdana" pitchFamily="34" charset="0"/>
              </a:rPr>
              <a:t>Knowledge</a:t>
            </a:r>
            <a:r>
              <a:rPr lang="en-GB" sz="1800" dirty="0" smtClean="0">
                <a:solidFill>
                  <a:srgbClr val="003366"/>
                </a:solidFill>
                <a:ea typeface="Verdana" pitchFamily="34" charset="0"/>
                <a:cs typeface="Verdana" pitchFamily="34" charset="0"/>
              </a:rPr>
              <a:t> – know that dying is part of life, and that uncertainty surrounds how and when someone may die.</a:t>
            </a:r>
          </a:p>
          <a:p>
            <a:pPr marL="400050" lvl="1" indent="0">
              <a:buNone/>
            </a:pPr>
            <a:r>
              <a:rPr lang="en-GB" sz="1800" b="1" dirty="0" smtClean="0">
                <a:solidFill>
                  <a:srgbClr val="003366"/>
                </a:solidFill>
                <a:ea typeface="Verdana" pitchFamily="34" charset="0"/>
                <a:cs typeface="Verdana" pitchFamily="34" charset="0"/>
              </a:rPr>
              <a:t>Skills</a:t>
            </a:r>
            <a:r>
              <a:rPr lang="en-GB" sz="1800" dirty="0" smtClean="0">
                <a:solidFill>
                  <a:srgbClr val="003366"/>
                </a:solidFill>
                <a:ea typeface="Verdana" pitchFamily="34" charset="0"/>
                <a:cs typeface="Verdana" pitchFamily="34" charset="0"/>
              </a:rPr>
              <a:t> – respond in a sensitive and empathic manner to people who are dying, their families and carers.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578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6925_SSSC_Powerpoint_bl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6201" y="1202881"/>
            <a:ext cx="6674828" cy="4754320"/>
          </a:xfrm>
          <a:prstGeom prst="rect">
            <a:avLst/>
          </a:prstGeom>
        </p:spPr>
      </p:pic>
    </p:spTree>
    <p:extLst>
      <p:ext uri="{BB962C8B-B14F-4D97-AF65-F5344CB8AC3E}">
        <p14:creationId xmlns:p14="http://schemas.microsoft.com/office/powerpoint/2010/main" val="3915507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6629400" cy="1143000"/>
          </a:xfrm>
        </p:spPr>
        <p:txBody>
          <a:bodyPr/>
          <a:lstStyle/>
          <a:p>
            <a:pPr algn="l"/>
            <a:r>
              <a:rPr lang="en-GB" sz="3600" dirty="0" smtClean="0">
                <a:solidFill>
                  <a:srgbClr val="00788A"/>
                </a:solidFill>
                <a:latin typeface="Comic Sans MS" pitchFamily="66" charset="0"/>
              </a:rPr>
              <a:t>    </a:t>
            </a:r>
            <a:r>
              <a:rPr lang="en-GB" sz="2000" dirty="0" smtClean="0">
                <a:solidFill>
                  <a:srgbClr val="17375E"/>
                </a:solidFill>
                <a:ea typeface="Verdana" pitchFamily="34" charset="0"/>
                <a:cs typeface="Verdana" pitchFamily="34" charset="0"/>
              </a:rPr>
              <a:t>Self-directed support</a:t>
            </a:r>
            <a:endParaRPr lang="en-GB" sz="2000" dirty="0">
              <a:solidFill>
                <a:srgbClr val="17375E"/>
              </a:solidFill>
              <a:ea typeface="Verdana" pitchFamily="34" charset="0"/>
              <a:cs typeface="Verdana" pitchFamily="34" charset="0"/>
            </a:endParaRPr>
          </a:p>
        </p:txBody>
      </p:sp>
      <p:sp>
        <p:nvSpPr>
          <p:cNvPr id="53251" name="Rectangle 3"/>
          <p:cNvSpPr>
            <a:spLocks noGrp="1" noChangeArrowheads="1"/>
          </p:cNvSpPr>
          <p:nvPr>
            <p:ph type="body" idx="1"/>
          </p:nvPr>
        </p:nvSpPr>
        <p:spPr/>
        <p:txBody>
          <a:bodyPr/>
          <a:lstStyle/>
          <a:p>
            <a:pPr>
              <a:lnSpc>
                <a:spcPct val="125000"/>
              </a:lnSpc>
              <a:buNone/>
            </a:pPr>
            <a:endParaRPr lang="en-GB" sz="2100" b="1" dirty="0" smtClean="0">
              <a:solidFill>
                <a:srgbClr val="1D1160"/>
              </a:solidFill>
            </a:endParaRPr>
          </a:p>
          <a:p>
            <a:pPr>
              <a:lnSpc>
                <a:spcPct val="125000"/>
              </a:lnSpc>
              <a:buNone/>
            </a:pPr>
            <a:endParaRPr lang="en-GB" sz="2400" dirty="0" smtClean="0">
              <a:solidFill>
                <a:srgbClr val="1D1160"/>
              </a:solidFill>
            </a:endParaRPr>
          </a:p>
          <a:p>
            <a:pPr lvl="0"/>
            <a:endParaRPr lang="en-GB" sz="2400" dirty="0" smtClean="0">
              <a:solidFill>
                <a:srgbClr val="1D1160"/>
              </a:solidFill>
            </a:endParaRPr>
          </a:p>
          <a:p>
            <a:pPr>
              <a:buNone/>
            </a:pPr>
            <a:r>
              <a:rPr lang="en-GB" sz="2400" dirty="0" smtClean="0"/>
              <a:t> </a:t>
            </a:r>
          </a:p>
          <a:p>
            <a:pPr>
              <a:buNone/>
            </a:pPr>
            <a:endParaRPr lang="en-GB" sz="2400" dirty="0" smtClean="0"/>
          </a:p>
          <a:p>
            <a:pPr lvl="0"/>
            <a:endParaRPr lang="en-GB" sz="2400" dirty="0" smtClean="0">
              <a:solidFill>
                <a:srgbClr val="00788A"/>
              </a:solidFill>
              <a:latin typeface="Comic Sans MS" pitchFamily="66" charset="0"/>
            </a:endParaRPr>
          </a:p>
          <a:p>
            <a:pPr>
              <a:buNone/>
            </a:pPr>
            <a:endParaRPr lang="en-GB" sz="1400" dirty="0" smtClean="0"/>
          </a:p>
          <a:p>
            <a:pPr>
              <a:buNone/>
            </a:pPr>
            <a:endParaRPr lang="en-GB" dirty="0" smtClean="0">
              <a:solidFill>
                <a:srgbClr val="1D1160"/>
              </a:solidFill>
            </a:endParaRPr>
          </a:p>
        </p:txBody>
      </p:sp>
      <p:sp>
        <p:nvSpPr>
          <p:cNvPr id="6" name="Text Box 2"/>
          <p:cNvSpPr txBox="1">
            <a:spLocks noChangeArrowheads="1"/>
          </p:cNvSpPr>
          <p:nvPr/>
        </p:nvSpPr>
        <p:spPr bwMode="auto">
          <a:xfrm>
            <a:off x="2194047" y="1211262"/>
            <a:ext cx="4579938"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lnSpc>
                <a:spcPct val="115000"/>
              </a:lnSpc>
              <a:spcAft>
                <a:spcPts val="1000"/>
              </a:spcAft>
            </a:pPr>
            <a:r>
              <a:rPr lang="en-GB" sz="1800" b="1" dirty="0" smtClean="0">
                <a:solidFill>
                  <a:srgbClr val="FF3399"/>
                </a:solidFill>
                <a:latin typeface="Verdana" pitchFamily="34" charset="0"/>
                <a:ea typeface="Verdana" pitchFamily="34" charset="0"/>
                <a:cs typeface="Verdana" pitchFamily="34" charset="0"/>
              </a:rPr>
              <a:t>Outcomes</a:t>
            </a:r>
            <a:r>
              <a:rPr lang="en-GB" sz="1800" dirty="0" smtClean="0">
                <a:solidFill>
                  <a:srgbClr val="FF3399"/>
                </a:solidFill>
                <a:latin typeface="Verdana" pitchFamily="34" charset="0"/>
                <a:ea typeface="Verdana" pitchFamily="34" charset="0"/>
                <a:cs typeface="Verdana" pitchFamily="34" charset="0"/>
              </a:rPr>
              <a:t> </a:t>
            </a:r>
            <a:endParaRPr lang="en-GB" sz="1800" dirty="0">
              <a:solidFill>
                <a:srgbClr val="FF3399"/>
              </a:solidFill>
              <a:latin typeface="Verdana" pitchFamily="34" charset="0"/>
              <a:ea typeface="Verdana" pitchFamily="34" charset="0"/>
              <a:cs typeface="Verdana" pitchFamily="34" charset="0"/>
            </a:endParaRPr>
          </a:p>
          <a:p>
            <a:pPr>
              <a:lnSpc>
                <a:spcPct val="115000"/>
              </a:lnSpc>
              <a:spcAft>
                <a:spcPts val="1000"/>
              </a:spcAft>
            </a:pPr>
            <a:r>
              <a:rPr lang="en-GB" sz="1200" b="1" dirty="0" smtClean="0">
                <a:solidFill>
                  <a:srgbClr val="05146F"/>
                </a:solidFill>
                <a:latin typeface="Verdana" pitchFamily="34" charset="0"/>
                <a:ea typeface="Verdana" pitchFamily="34" charset="0"/>
                <a:cs typeface="Verdana" pitchFamily="34" charset="0"/>
              </a:rPr>
              <a:t>Informed Choice</a:t>
            </a:r>
            <a:r>
              <a:rPr lang="en-GB" sz="1200" dirty="0" smtClean="0">
                <a:solidFill>
                  <a:srgbClr val="05146F"/>
                </a:solidFill>
                <a:latin typeface="Verdana" pitchFamily="34" charset="0"/>
                <a:ea typeface="Verdana" pitchFamily="34" charset="0"/>
                <a:cs typeface="Verdana" pitchFamily="34" charset="0"/>
              </a:rPr>
              <a:t>: What’s </a:t>
            </a:r>
            <a:r>
              <a:rPr lang="en-GB" sz="1200" dirty="0">
                <a:solidFill>
                  <a:srgbClr val="05146F"/>
                </a:solidFill>
                <a:latin typeface="Verdana" pitchFamily="34" charset="0"/>
                <a:ea typeface="Verdana" pitchFamily="34" charset="0"/>
                <a:cs typeface="Verdana" pitchFamily="34" charset="0"/>
              </a:rPr>
              <a:t>important to me, not what’s important to the </a:t>
            </a:r>
            <a:r>
              <a:rPr lang="en-GB" sz="1200" dirty="0" smtClean="0">
                <a:solidFill>
                  <a:srgbClr val="05146F"/>
                </a:solidFill>
                <a:latin typeface="Verdana" pitchFamily="34" charset="0"/>
                <a:ea typeface="Verdana" pitchFamily="34" charset="0"/>
                <a:cs typeface="Verdana" pitchFamily="34" charset="0"/>
              </a:rPr>
              <a:t>service</a:t>
            </a:r>
          </a:p>
          <a:p>
            <a:pPr>
              <a:lnSpc>
                <a:spcPct val="115000"/>
              </a:lnSpc>
              <a:spcAft>
                <a:spcPts val="1000"/>
              </a:spcAft>
            </a:pPr>
            <a:r>
              <a:rPr lang="en-GB" sz="1200" b="1" dirty="0" smtClean="0">
                <a:solidFill>
                  <a:srgbClr val="05146F"/>
                </a:solidFill>
                <a:latin typeface="Verdana" pitchFamily="34" charset="0"/>
                <a:ea typeface="Verdana" pitchFamily="34" charset="0"/>
                <a:cs typeface="Verdana" pitchFamily="34" charset="0"/>
              </a:rPr>
              <a:t>Fundamentals of palliative care</a:t>
            </a:r>
            <a:r>
              <a:rPr lang="en-GB" sz="1200" dirty="0" smtClean="0">
                <a:solidFill>
                  <a:srgbClr val="05146F"/>
                </a:solidFill>
                <a:latin typeface="Verdana" pitchFamily="34" charset="0"/>
                <a:ea typeface="Verdana" pitchFamily="34" charset="0"/>
                <a:cs typeface="Verdana" pitchFamily="34" charset="0"/>
              </a:rPr>
              <a:t>: Recognise that palliative and end of life care and support should be centred on what matters to people their families and carers, including babies, children and young people.</a:t>
            </a:r>
          </a:p>
        </p:txBody>
      </p:sp>
      <p:pic>
        <p:nvPicPr>
          <p:cNvPr id="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470" t="2082" r="29064" b="18274"/>
          <a:stretch/>
        </p:blipFill>
        <p:spPr bwMode="auto">
          <a:xfrm>
            <a:off x="3352800" y="3276600"/>
            <a:ext cx="2262433" cy="2743200"/>
          </a:xfrm>
          <a:prstGeom prst="rect">
            <a:avLst/>
          </a:prstGeom>
          <a:noFill/>
          <a:ln>
            <a:noFill/>
          </a:ln>
          <a:effectLst>
            <a:reflection stA="0" endPos="0" dist="50800" dir="5400000" sy="-100000" algn="bl" rotWithShape="0"/>
          </a:effectLst>
        </p:spPr>
      </p:pic>
      <p:sp>
        <p:nvSpPr>
          <p:cNvPr id="8" name="Text Box 2"/>
          <p:cNvSpPr txBox="1">
            <a:spLocks noChangeArrowheads="1"/>
          </p:cNvSpPr>
          <p:nvPr/>
        </p:nvSpPr>
        <p:spPr bwMode="auto">
          <a:xfrm>
            <a:off x="539750" y="3567113"/>
            <a:ext cx="3017838"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lnSpc>
                <a:spcPct val="115000"/>
              </a:lnSpc>
              <a:spcAft>
                <a:spcPts val="1000"/>
              </a:spcAft>
            </a:pPr>
            <a:r>
              <a:rPr lang="en-GB" sz="1800" b="1" dirty="0" smtClean="0">
                <a:solidFill>
                  <a:srgbClr val="92D050"/>
                </a:solidFill>
                <a:latin typeface="Verdana" pitchFamily="34" charset="0"/>
                <a:ea typeface="Verdana" pitchFamily="34" charset="0"/>
                <a:cs typeface="Verdana" pitchFamily="34" charset="0"/>
              </a:rPr>
              <a:t>Relationships</a:t>
            </a:r>
            <a:endParaRPr lang="en-GB" sz="1800" dirty="0">
              <a:solidFill>
                <a:srgbClr val="92D050"/>
              </a:solidFill>
              <a:latin typeface="Verdana" pitchFamily="34" charset="0"/>
              <a:ea typeface="Verdana" pitchFamily="34" charset="0"/>
              <a:cs typeface="Verdana" pitchFamily="34" charset="0"/>
            </a:endParaRPr>
          </a:p>
          <a:p>
            <a:pPr>
              <a:lnSpc>
                <a:spcPct val="115000"/>
              </a:lnSpc>
              <a:spcAft>
                <a:spcPts val="1000"/>
              </a:spcAft>
            </a:pPr>
            <a:r>
              <a:rPr lang="en-GB" sz="1200" b="1" dirty="0" smtClean="0">
                <a:solidFill>
                  <a:srgbClr val="05146F"/>
                </a:solidFill>
                <a:latin typeface="Verdana" pitchFamily="34" charset="0"/>
                <a:ea typeface="Verdana" pitchFamily="34" charset="0"/>
                <a:cs typeface="Verdana" pitchFamily="34" charset="0"/>
              </a:rPr>
              <a:t>Involvement</a:t>
            </a:r>
            <a:r>
              <a:rPr lang="en-GB" sz="1200" dirty="0" smtClean="0">
                <a:solidFill>
                  <a:srgbClr val="05146F"/>
                </a:solidFill>
                <a:latin typeface="Verdana" pitchFamily="34" charset="0"/>
                <a:ea typeface="Verdana" pitchFamily="34" charset="0"/>
                <a:cs typeface="Verdana" pitchFamily="34" charset="0"/>
              </a:rPr>
              <a:t>: I’m </a:t>
            </a:r>
            <a:r>
              <a:rPr lang="en-GB" sz="1200" dirty="0">
                <a:solidFill>
                  <a:srgbClr val="05146F"/>
                </a:solidFill>
                <a:latin typeface="Verdana" pitchFamily="34" charset="0"/>
                <a:ea typeface="Verdana" pitchFamily="34" charset="0"/>
                <a:cs typeface="Verdana" pitchFamily="34" charset="0"/>
              </a:rPr>
              <a:t>in control of my life and my supports, not just asked for my </a:t>
            </a:r>
            <a:r>
              <a:rPr lang="en-GB" sz="1200" dirty="0" smtClean="0">
                <a:solidFill>
                  <a:srgbClr val="05146F"/>
                </a:solidFill>
                <a:latin typeface="Verdana" pitchFamily="34" charset="0"/>
                <a:ea typeface="Verdana" pitchFamily="34" charset="0"/>
                <a:cs typeface="Verdana" pitchFamily="34" charset="0"/>
              </a:rPr>
              <a:t>opinion</a:t>
            </a:r>
          </a:p>
          <a:p>
            <a:pPr>
              <a:lnSpc>
                <a:spcPct val="115000"/>
              </a:lnSpc>
              <a:spcAft>
                <a:spcPts val="1000"/>
              </a:spcAft>
            </a:pPr>
            <a:r>
              <a:rPr lang="en-GB" sz="1200" b="1" dirty="0" smtClean="0">
                <a:solidFill>
                  <a:srgbClr val="05146F"/>
                </a:solidFill>
                <a:latin typeface="Verdana" pitchFamily="34" charset="0"/>
                <a:ea typeface="Verdana" pitchFamily="34" charset="0"/>
                <a:cs typeface="Verdana" pitchFamily="34" charset="0"/>
              </a:rPr>
              <a:t>Communication and conversations: </a:t>
            </a:r>
            <a:r>
              <a:rPr lang="en-GB" sz="1200" dirty="0" smtClean="0">
                <a:solidFill>
                  <a:srgbClr val="05146F"/>
                </a:solidFill>
                <a:latin typeface="Verdana" pitchFamily="34" charset="0"/>
                <a:ea typeface="Verdana" pitchFamily="34" charset="0"/>
                <a:cs typeface="Verdana" pitchFamily="34" charset="0"/>
              </a:rPr>
              <a:t>Engage with people in a way that respects their wishes, confidentiality, choices, unique strengths and abilities.</a:t>
            </a:r>
          </a:p>
          <a:p>
            <a:pPr algn="ctr">
              <a:lnSpc>
                <a:spcPct val="115000"/>
              </a:lnSpc>
              <a:spcAft>
                <a:spcPts val="1000"/>
              </a:spcAft>
            </a:pPr>
            <a:endParaRPr lang="en-GB" sz="1400" dirty="0">
              <a:solidFill>
                <a:srgbClr val="05146F"/>
              </a:solidFill>
              <a:latin typeface="Verdana" pitchFamily="34" charset="0"/>
              <a:ea typeface="Verdana" pitchFamily="34" charset="0"/>
              <a:cs typeface="Verdana" pitchFamily="34" charset="0"/>
            </a:endParaRPr>
          </a:p>
          <a:p>
            <a:pPr>
              <a:lnSpc>
                <a:spcPct val="115000"/>
              </a:lnSpc>
              <a:spcAft>
                <a:spcPts val="1000"/>
              </a:spcAft>
            </a:pPr>
            <a:r>
              <a:rPr lang="en-GB" sz="1100" dirty="0">
                <a:latin typeface="Calibri" pitchFamily="34" charset="0"/>
                <a:ea typeface="Calibri" pitchFamily="34" charset="0"/>
                <a:cs typeface="Times New Roman" pitchFamily="18" charset="0"/>
              </a:rPr>
              <a:t> </a:t>
            </a:r>
          </a:p>
        </p:txBody>
      </p:sp>
      <p:sp>
        <p:nvSpPr>
          <p:cNvPr id="9" name="Text Box 2"/>
          <p:cNvSpPr txBox="1">
            <a:spLocks noChangeArrowheads="1"/>
          </p:cNvSpPr>
          <p:nvPr/>
        </p:nvSpPr>
        <p:spPr bwMode="auto">
          <a:xfrm>
            <a:off x="5638800" y="3505200"/>
            <a:ext cx="32924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lnSpc>
                <a:spcPct val="115000"/>
              </a:lnSpc>
              <a:spcAft>
                <a:spcPts val="1000"/>
              </a:spcAft>
            </a:pPr>
            <a:r>
              <a:rPr lang="en-GB" sz="1800" b="1" dirty="0" smtClean="0">
                <a:solidFill>
                  <a:srgbClr val="00B0F0"/>
                </a:solidFill>
                <a:latin typeface="Verdana" pitchFamily="34" charset="0"/>
                <a:ea typeface="Verdana" pitchFamily="34" charset="0"/>
                <a:cs typeface="Verdana" pitchFamily="34" charset="0"/>
              </a:rPr>
              <a:t>Communities</a:t>
            </a:r>
            <a:endParaRPr lang="en-GB" sz="1800" dirty="0">
              <a:solidFill>
                <a:srgbClr val="00B0F0"/>
              </a:solidFill>
              <a:latin typeface="Verdana" pitchFamily="34" charset="0"/>
              <a:ea typeface="Verdana" pitchFamily="34" charset="0"/>
              <a:cs typeface="Verdana" pitchFamily="34" charset="0"/>
            </a:endParaRPr>
          </a:p>
          <a:p>
            <a:pPr>
              <a:lnSpc>
                <a:spcPct val="115000"/>
              </a:lnSpc>
              <a:spcAft>
                <a:spcPts val="1000"/>
              </a:spcAft>
            </a:pPr>
            <a:r>
              <a:rPr lang="en-GB" sz="1200" b="1" dirty="0" smtClean="0">
                <a:solidFill>
                  <a:srgbClr val="05146F"/>
                </a:solidFill>
                <a:latin typeface="Verdana" pitchFamily="34" charset="0"/>
                <a:ea typeface="Verdana" pitchFamily="34" charset="0"/>
                <a:cs typeface="Verdana" pitchFamily="34" charset="0"/>
              </a:rPr>
              <a:t>Participation</a:t>
            </a:r>
            <a:r>
              <a:rPr lang="en-GB" sz="1200" dirty="0" smtClean="0">
                <a:solidFill>
                  <a:srgbClr val="05146F"/>
                </a:solidFill>
                <a:latin typeface="Verdana" pitchFamily="34" charset="0"/>
                <a:ea typeface="Verdana" pitchFamily="34" charset="0"/>
                <a:cs typeface="Verdana" pitchFamily="34" charset="0"/>
              </a:rPr>
              <a:t>: I’m </a:t>
            </a:r>
            <a:r>
              <a:rPr lang="en-GB" sz="1200" dirty="0">
                <a:solidFill>
                  <a:srgbClr val="05146F"/>
                </a:solidFill>
                <a:latin typeface="Verdana" pitchFamily="34" charset="0"/>
                <a:ea typeface="Verdana" pitchFamily="34" charset="0"/>
                <a:cs typeface="Verdana" pitchFamily="34" charset="0"/>
              </a:rPr>
              <a:t>actively contributing to my </a:t>
            </a:r>
            <a:r>
              <a:rPr lang="en-GB" sz="1200" dirty="0" smtClean="0">
                <a:solidFill>
                  <a:srgbClr val="05146F"/>
                </a:solidFill>
                <a:latin typeface="Verdana" pitchFamily="34" charset="0"/>
                <a:ea typeface="Verdana" pitchFamily="34" charset="0"/>
                <a:cs typeface="Verdana" pitchFamily="34" charset="0"/>
              </a:rPr>
              <a:t>community and society</a:t>
            </a:r>
          </a:p>
          <a:p>
            <a:pPr>
              <a:lnSpc>
                <a:spcPct val="115000"/>
              </a:lnSpc>
              <a:spcAft>
                <a:spcPts val="1000"/>
              </a:spcAft>
            </a:pPr>
            <a:r>
              <a:rPr lang="en-GB" sz="1200" b="1" dirty="0" smtClean="0">
                <a:solidFill>
                  <a:srgbClr val="05146F"/>
                </a:solidFill>
                <a:latin typeface="Verdana" pitchFamily="34" charset="0"/>
                <a:ea typeface="Verdana" pitchFamily="34" charset="0"/>
                <a:cs typeface="Verdana" pitchFamily="34" charset="0"/>
              </a:rPr>
              <a:t>Loss, grief and bereavement: </a:t>
            </a:r>
            <a:r>
              <a:rPr lang="en-GB" sz="1200" dirty="0" smtClean="0">
                <a:solidFill>
                  <a:srgbClr val="05146F"/>
                </a:solidFill>
                <a:latin typeface="Verdana" pitchFamily="34" charset="0"/>
                <a:ea typeface="Verdana" pitchFamily="34" charset="0"/>
                <a:cs typeface="Verdana" pitchFamily="34" charset="0"/>
              </a:rPr>
              <a:t>Know that people may experience a range of losses in a palliative and end of life care context.</a:t>
            </a:r>
            <a:endParaRPr lang="en-GB" sz="1200" dirty="0" smtClean="0">
              <a:latin typeface="Verdana" pitchFamily="34" charset="0"/>
              <a:ea typeface="Verdana" pitchFamily="34" charset="0"/>
              <a:cs typeface="Verdana"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976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6629400" cy="1143000"/>
          </a:xfrm>
        </p:spPr>
        <p:txBody>
          <a:bodyPr/>
          <a:lstStyle/>
          <a:p>
            <a:pPr algn="l"/>
            <a:r>
              <a:rPr lang="en-GB" dirty="0" smtClean="0">
                <a:solidFill>
                  <a:srgbClr val="00788A"/>
                </a:solidFill>
                <a:latin typeface="Comic Sans MS" pitchFamily="66" charset="0"/>
              </a:rPr>
              <a:t>        </a:t>
            </a:r>
            <a:r>
              <a:rPr lang="en-GB" sz="2000" dirty="0">
                <a:solidFill>
                  <a:srgbClr val="17375E"/>
                </a:solidFill>
                <a:ea typeface="Verdana" pitchFamily="34" charset="0"/>
                <a:cs typeface="Verdana" pitchFamily="34" charset="0"/>
              </a:rPr>
              <a:t>Promoting Excellence Framework</a:t>
            </a:r>
          </a:p>
        </p:txBody>
      </p:sp>
      <p:sp>
        <p:nvSpPr>
          <p:cNvPr id="53251" name="Rectangle 3"/>
          <p:cNvSpPr>
            <a:spLocks noGrp="1" noChangeArrowheads="1"/>
          </p:cNvSpPr>
          <p:nvPr>
            <p:ph type="body" idx="1"/>
          </p:nvPr>
        </p:nvSpPr>
        <p:spPr>
          <a:xfrm>
            <a:off x="457200" y="1231900"/>
            <a:ext cx="8229600" cy="5346700"/>
          </a:xfrm>
        </p:spPr>
        <p:txBody>
          <a:bodyPr>
            <a:noAutofit/>
          </a:bodyPr>
          <a:lstStyle/>
          <a:p>
            <a:pPr marL="0" lvl="0" indent="0">
              <a:lnSpc>
                <a:spcPct val="125000"/>
              </a:lnSpc>
              <a:buNone/>
            </a:pPr>
            <a:r>
              <a:rPr lang="en-GB" b="1" dirty="0" smtClean="0">
                <a:solidFill>
                  <a:srgbClr val="1D1160"/>
                </a:solidFill>
                <a:ea typeface="Verdana" pitchFamily="34" charset="0"/>
                <a:cs typeface="Verdana" pitchFamily="34" charset="0"/>
              </a:rPr>
              <a:t>Dementia Informed Practice Level – Across all stages of the dementia journey</a:t>
            </a:r>
          </a:p>
          <a:p>
            <a:pPr marL="0" lvl="0" indent="0">
              <a:lnSpc>
                <a:spcPct val="125000"/>
              </a:lnSpc>
              <a:buNone/>
            </a:pPr>
            <a:r>
              <a:rPr lang="en-GB" b="1" dirty="0" smtClean="0">
                <a:solidFill>
                  <a:srgbClr val="1D1160"/>
                </a:solidFill>
                <a:ea typeface="Verdana" pitchFamily="34" charset="0"/>
                <a:cs typeface="Verdana" pitchFamily="34" charset="0"/>
              </a:rPr>
              <a:t>Outcome</a:t>
            </a:r>
          </a:p>
          <a:p>
            <a:pPr marL="0" lvl="0" indent="0">
              <a:lnSpc>
                <a:spcPct val="125000"/>
              </a:lnSpc>
              <a:buNone/>
            </a:pPr>
            <a:r>
              <a:rPr lang="en-GB" dirty="0" smtClean="0">
                <a:solidFill>
                  <a:srgbClr val="1D1160"/>
                </a:solidFill>
                <a:ea typeface="Verdana" pitchFamily="34" charset="0"/>
                <a:cs typeface="Verdana" pitchFamily="34" charset="0"/>
              </a:rPr>
              <a:t>People with dementia feel empowered and enabled to exercise rights and choice. Maintain their identity and to be treated with dignity and equity.</a:t>
            </a:r>
          </a:p>
          <a:p>
            <a:pPr marL="400050" lvl="1" indent="0">
              <a:lnSpc>
                <a:spcPct val="125000"/>
              </a:lnSpc>
              <a:buNone/>
            </a:pPr>
            <a:r>
              <a:rPr lang="en-GB" b="1" dirty="0" smtClean="0">
                <a:solidFill>
                  <a:srgbClr val="1D1160"/>
                </a:solidFill>
                <a:ea typeface="Verdana" pitchFamily="34" charset="0"/>
                <a:cs typeface="Verdana" pitchFamily="34" charset="0"/>
              </a:rPr>
              <a:t>Knowledge </a:t>
            </a:r>
            <a:r>
              <a:rPr lang="en-GB" dirty="0" smtClean="0">
                <a:solidFill>
                  <a:srgbClr val="1D1160"/>
                </a:solidFill>
                <a:ea typeface="Verdana" pitchFamily="34" charset="0"/>
                <a:cs typeface="Verdana" pitchFamily="34" charset="0"/>
              </a:rPr>
              <a:t>– understand the importance of recognising, enhancing and supporting the strengths and abilities of people with dementia.</a:t>
            </a:r>
          </a:p>
          <a:p>
            <a:pPr marL="400050" lvl="1" indent="0">
              <a:lnSpc>
                <a:spcPct val="125000"/>
              </a:lnSpc>
              <a:buNone/>
            </a:pPr>
            <a:r>
              <a:rPr lang="en-GB" b="1" dirty="0" smtClean="0">
                <a:solidFill>
                  <a:srgbClr val="1D1160"/>
                </a:solidFill>
                <a:ea typeface="Verdana" pitchFamily="34" charset="0"/>
                <a:cs typeface="Verdana" pitchFamily="34" charset="0"/>
              </a:rPr>
              <a:t>Skill</a:t>
            </a:r>
            <a:r>
              <a:rPr lang="en-GB" dirty="0" smtClean="0">
                <a:solidFill>
                  <a:srgbClr val="1D1160"/>
                </a:solidFill>
                <a:ea typeface="Verdana" pitchFamily="34" charset="0"/>
                <a:cs typeface="Verdana" pitchFamily="34" charset="0"/>
              </a:rPr>
              <a:t> – interact with people with dementia, their families and carers, in a way that recognises their wishes and priorities.</a:t>
            </a:r>
          </a:p>
          <a:p>
            <a:pPr marL="0" indent="0">
              <a:lnSpc>
                <a:spcPct val="125000"/>
              </a:lnSpc>
              <a:buNone/>
            </a:pPr>
            <a:r>
              <a:rPr lang="en-GB" b="1" dirty="0" smtClean="0">
                <a:ea typeface="Verdana" pitchFamily="34" charset="0"/>
                <a:cs typeface="Verdana" pitchFamily="34" charset="0"/>
              </a:rPr>
              <a:t>Palliative and End of Life Care Framework</a:t>
            </a:r>
            <a:endParaRPr lang="en-GB" b="1" dirty="0" smtClean="0">
              <a:solidFill>
                <a:srgbClr val="1D1160"/>
              </a:solidFill>
              <a:ea typeface="Verdana" pitchFamily="34" charset="0"/>
              <a:cs typeface="Verdana" pitchFamily="34" charset="0"/>
            </a:endParaRPr>
          </a:p>
          <a:p>
            <a:pPr marL="0" indent="0">
              <a:lnSpc>
                <a:spcPct val="125000"/>
              </a:lnSpc>
              <a:buNone/>
            </a:pPr>
            <a:r>
              <a:rPr lang="en-GB" b="1" dirty="0">
                <a:solidFill>
                  <a:srgbClr val="009900"/>
                </a:solidFill>
                <a:ea typeface="Verdana" pitchFamily="34" charset="0"/>
                <a:cs typeface="Verdana" pitchFamily="34" charset="0"/>
              </a:rPr>
              <a:t>Domain 4 – Care </a:t>
            </a:r>
            <a:r>
              <a:rPr lang="en-GB" b="1" dirty="0" smtClean="0">
                <a:solidFill>
                  <a:srgbClr val="009900"/>
                </a:solidFill>
                <a:ea typeface="Verdana" pitchFamily="34" charset="0"/>
                <a:cs typeface="Verdana" pitchFamily="34" charset="0"/>
              </a:rPr>
              <a:t>planning </a:t>
            </a:r>
            <a:r>
              <a:rPr lang="en-GB" b="1" dirty="0">
                <a:solidFill>
                  <a:srgbClr val="009900"/>
                </a:solidFill>
                <a:ea typeface="Verdana" pitchFamily="34" charset="0"/>
                <a:cs typeface="Verdana" pitchFamily="34" charset="0"/>
              </a:rPr>
              <a:t>and </a:t>
            </a:r>
            <a:r>
              <a:rPr lang="en-GB" b="1" dirty="0" smtClean="0">
                <a:solidFill>
                  <a:srgbClr val="009900"/>
                </a:solidFill>
                <a:ea typeface="Verdana" pitchFamily="34" charset="0"/>
                <a:cs typeface="Verdana" pitchFamily="34" charset="0"/>
              </a:rPr>
              <a:t>delivery</a:t>
            </a:r>
          </a:p>
          <a:p>
            <a:pPr marL="400050" lvl="1" indent="0">
              <a:lnSpc>
                <a:spcPct val="125000"/>
              </a:lnSpc>
              <a:buNone/>
            </a:pPr>
            <a:r>
              <a:rPr lang="en-GB" b="1" dirty="0" smtClean="0">
                <a:solidFill>
                  <a:srgbClr val="009900"/>
                </a:solidFill>
                <a:ea typeface="Verdana" pitchFamily="34" charset="0"/>
                <a:cs typeface="Verdana" pitchFamily="34" charset="0"/>
              </a:rPr>
              <a:t>Knowledge</a:t>
            </a:r>
            <a:r>
              <a:rPr lang="en-GB" dirty="0" smtClean="0">
                <a:solidFill>
                  <a:srgbClr val="009900"/>
                </a:solidFill>
                <a:ea typeface="Verdana" pitchFamily="34" charset="0"/>
                <a:cs typeface="Verdana" pitchFamily="34" charset="0"/>
              </a:rPr>
              <a:t> – Know the importance of ensuring that the person, family and carers have choice and control in care assessment and planning.</a:t>
            </a:r>
          </a:p>
          <a:p>
            <a:pPr marL="400050" lvl="1" indent="0">
              <a:lnSpc>
                <a:spcPct val="125000"/>
              </a:lnSpc>
              <a:buNone/>
            </a:pPr>
            <a:r>
              <a:rPr lang="en-GB" b="1" dirty="0" smtClean="0">
                <a:solidFill>
                  <a:srgbClr val="009900"/>
                </a:solidFill>
                <a:ea typeface="Verdana" pitchFamily="34" charset="0"/>
                <a:cs typeface="Verdana" pitchFamily="34" charset="0"/>
              </a:rPr>
              <a:t>Skills </a:t>
            </a:r>
            <a:r>
              <a:rPr lang="en-GB" dirty="0" smtClean="0">
                <a:solidFill>
                  <a:srgbClr val="009900"/>
                </a:solidFill>
                <a:ea typeface="Verdana" pitchFamily="34" charset="0"/>
                <a:cs typeface="Verdana" pitchFamily="34" charset="0"/>
              </a:rPr>
              <a:t>–Recognise that people with palliative and end of life care needs, their families and carers have strengths and assets that can support their wellbeing.</a:t>
            </a:r>
            <a:endParaRPr lang="en-GB" dirty="0" smtClean="0">
              <a:solidFill>
                <a:srgbClr val="1D1160"/>
              </a:solidFill>
              <a:ea typeface="Verdana" pitchFamily="34" charset="0"/>
              <a:cs typeface="Verdana" pitchFamily="34" charset="0"/>
            </a:endParaRPr>
          </a:p>
          <a:p>
            <a:pPr marL="0" lvl="0" indent="0">
              <a:buNone/>
            </a:pPr>
            <a:r>
              <a:rPr lang="en-GB" b="1" dirty="0" smtClean="0">
                <a:solidFill>
                  <a:srgbClr val="33CCFF"/>
                </a:solidFill>
                <a:ea typeface="Verdana" pitchFamily="34" charset="0"/>
                <a:cs typeface="Verdana" pitchFamily="34" charset="0"/>
              </a:rPr>
              <a:t>Domain 3 – Loss, grief and bereavement</a:t>
            </a:r>
          </a:p>
          <a:p>
            <a:pPr marL="0" lvl="0" indent="0">
              <a:buNone/>
            </a:pPr>
            <a:r>
              <a:rPr lang="en-GB" dirty="0">
                <a:solidFill>
                  <a:srgbClr val="33CCFF"/>
                </a:solidFill>
                <a:ea typeface="Verdana" pitchFamily="34" charset="0"/>
                <a:cs typeface="Verdana" pitchFamily="34" charset="0"/>
              </a:rPr>
              <a:t>	</a:t>
            </a:r>
            <a:r>
              <a:rPr lang="en-GB" b="1" dirty="0" smtClean="0">
                <a:solidFill>
                  <a:srgbClr val="33CCFF"/>
                </a:solidFill>
                <a:ea typeface="Verdana" pitchFamily="34" charset="0"/>
                <a:cs typeface="Verdana" pitchFamily="34" charset="0"/>
              </a:rPr>
              <a:t>Knowledge</a:t>
            </a:r>
            <a:r>
              <a:rPr lang="en-GB" dirty="0" smtClean="0">
                <a:solidFill>
                  <a:srgbClr val="33CCFF"/>
                </a:solidFill>
                <a:ea typeface="Verdana" pitchFamily="34" charset="0"/>
                <a:cs typeface="Verdana" pitchFamily="34" charset="0"/>
              </a:rPr>
              <a:t> – know about the importance of self care.</a:t>
            </a:r>
          </a:p>
          <a:p>
            <a:pPr marL="0" lvl="0" indent="0">
              <a:buNone/>
            </a:pPr>
            <a:r>
              <a:rPr lang="en-GB" dirty="0">
                <a:solidFill>
                  <a:srgbClr val="33CCFF"/>
                </a:solidFill>
                <a:ea typeface="Verdana" pitchFamily="34" charset="0"/>
                <a:cs typeface="Verdana" pitchFamily="34" charset="0"/>
              </a:rPr>
              <a:t>	</a:t>
            </a:r>
            <a:r>
              <a:rPr lang="en-GB" b="1" dirty="0" smtClean="0">
                <a:solidFill>
                  <a:srgbClr val="33CCFF"/>
                </a:solidFill>
                <a:ea typeface="Verdana" pitchFamily="34" charset="0"/>
                <a:cs typeface="Verdana" pitchFamily="34" charset="0"/>
              </a:rPr>
              <a:t>Skills</a:t>
            </a:r>
            <a:r>
              <a:rPr lang="en-GB" dirty="0" smtClean="0">
                <a:solidFill>
                  <a:srgbClr val="33CCFF"/>
                </a:solidFill>
                <a:ea typeface="Verdana" pitchFamily="34" charset="0"/>
                <a:cs typeface="Verdana" pitchFamily="34" charset="0"/>
              </a:rPr>
              <a:t> – engage in reflection and activities to care for yourself, and recognise when 		additional support is required.</a:t>
            </a:r>
          </a:p>
          <a:p>
            <a:pPr>
              <a:buNone/>
            </a:pPr>
            <a:r>
              <a:rPr lang="en-GB" dirty="0" smtClean="0">
                <a:solidFill>
                  <a:srgbClr val="33CCFF"/>
                </a:solidFill>
                <a:ea typeface="Verdana" pitchFamily="34" charset="0"/>
                <a:cs typeface="Verdana" pitchFamily="34" charset="0"/>
              </a:rPr>
              <a:t> </a:t>
            </a:r>
          </a:p>
          <a:p>
            <a:pPr>
              <a:buNone/>
            </a:pPr>
            <a:endParaRPr lang="en-GB" dirty="0" smtClean="0">
              <a:ea typeface="Verdana" pitchFamily="34" charset="0"/>
              <a:cs typeface="Verdana" pitchFamily="34" charset="0"/>
            </a:endParaRPr>
          </a:p>
          <a:p>
            <a:pPr lvl="0"/>
            <a:endParaRPr lang="en-GB" dirty="0" smtClean="0">
              <a:solidFill>
                <a:srgbClr val="00788A"/>
              </a:solidFill>
              <a:ea typeface="Verdana" pitchFamily="34" charset="0"/>
              <a:cs typeface="Verdana" pitchFamily="34" charset="0"/>
            </a:endParaRPr>
          </a:p>
          <a:p>
            <a:pPr>
              <a:buNone/>
            </a:pPr>
            <a:endParaRPr lang="en-GB" dirty="0" smtClean="0">
              <a:ea typeface="Verdana" pitchFamily="34" charset="0"/>
              <a:cs typeface="Verdana" pitchFamily="34" charset="0"/>
            </a:endParaRPr>
          </a:p>
          <a:p>
            <a:pPr>
              <a:buNone/>
            </a:pPr>
            <a:endParaRPr lang="en-GB" dirty="0" smtClean="0">
              <a:solidFill>
                <a:srgbClr val="1D1160"/>
              </a:solidFill>
              <a:ea typeface="Verdana" pitchFamily="34" charset="0"/>
              <a:cs typeface="Verdana"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661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6925_SSSC_Powerpoint_bl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1373484"/>
            <a:ext cx="6318504" cy="4500520"/>
          </a:xfrm>
          <a:prstGeom prst="rect">
            <a:avLst/>
          </a:prstGeom>
        </p:spPr>
      </p:pic>
    </p:spTree>
    <p:extLst>
      <p:ext uri="{BB962C8B-B14F-4D97-AF65-F5344CB8AC3E}">
        <p14:creationId xmlns:p14="http://schemas.microsoft.com/office/powerpoint/2010/main" val="990842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038429" y="360363"/>
            <a:ext cx="1685925" cy="1143000"/>
          </a:xfrm>
        </p:spPr>
        <p:txBody>
          <a:bodyPr>
            <a:normAutofit/>
          </a:bodyPr>
          <a:lstStyle/>
          <a:p>
            <a:pPr algn="l"/>
            <a:endParaRPr lang="en-GB" sz="2800" dirty="0">
              <a:solidFill>
                <a:srgbClr val="00788A"/>
              </a:solidFill>
              <a:latin typeface="Comic Sans MS" pitchFamily="66" charset="0"/>
            </a:endParaRPr>
          </a:p>
        </p:txBody>
      </p:sp>
      <p:sp>
        <p:nvSpPr>
          <p:cNvPr id="53251" name="Rectangle 3"/>
          <p:cNvSpPr>
            <a:spLocks noGrp="1" noChangeArrowheads="1"/>
          </p:cNvSpPr>
          <p:nvPr>
            <p:ph type="body" idx="1"/>
          </p:nvPr>
        </p:nvSpPr>
        <p:spPr>
          <a:xfrm>
            <a:off x="2293072" y="1809750"/>
            <a:ext cx="5715000" cy="2667000"/>
          </a:xfrm>
        </p:spPr>
        <p:txBody>
          <a:bodyPr/>
          <a:lstStyle/>
          <a:p>
            <a:pPr>
              <a:buNone/>
            </a:pPr>
            <a:endParaRPr lang="en-GB" sz="2400" dirty="0">
              <a:solidFill>
                <a:srgbClr val="1D1160"/>
              </a:solidFill>
            </a:endParaRPr>
          </a:p>
          <a:p>
            <a:pPr>
              <a:buNone/>
            </a:pPr>
            <a:r>
              <a:rPr lang="en-GB" sz="2400" dirty="0" smtClean="0">
                <a:solidFill>
                  <a:srgbClr val="1D1160"/>
                </a:solidFill>
                <a:ea typeface="Verdana" pitchFamily="34" charset="0"/>
                <a:cs typeface="Verdana" pitchFamily="34" charset="0"/>
              </a:rPr>
              <a:t>Whole group discussion: </a:t>
            </a:r>
          </a:p>
          <a:p>
            <a:pPr>
              <a:buNone/>
            </a:pPr>
            <a:endParaRPr lang="en-GB" sz="2400" dirty="0" smtClean="0">
              <a:solidFill>
                <a:srgbClr val="1D1160"/>
              </a:solidFill>
              <a:ea typeface="Verdana" pitchFamily="34" charset="0"/>
              <a:cs typeface="Verdana" pitchFamily="34" charset="0"/>
            </a:endParaRPr>
          </a:p>
          <a:p>
            <a:pPr indent="0">
              <a:buNone/>
            </a:pPr>
            <a:r>
              <a:rPr lang="en-GB" sz="2400" dirty="0" smtClean="0">
                <a:solidFill>
                  <a:srgbClr val="1D1160"/>
                </a:solidFill>
                <a:ea typeface="Verdana" pitchFamily="34" charset="0"/>
                <a:cs typeface="Verdana" pitchFamily="34" charset="0"/>
              </a:rPr>
              <a:t>What do you think </a:t>
            </a:r>
            <a:r>
              <a:rPr lang="en-GB" sz="2400" b="1" u="sng" dirty="0" smtClean="0">
                <a:solidFill>
                  <a:srgbClr val="1D1160"/>
                </a:solidFill>
                <a:ea typeface="Verdana" pitchFamily="34" charset="0"/>
                <a:cs typeface="Verdana" pitchFamily="34" charset="0"/>
              </a:rPr>
              <a:t>we </a:t>
            </a:r>
            <a:r>
              <a:rPr lang="en-GB" sz="2400" dirty="0" smtClean="0">
                <a:solidFill>
                  <a:srgbClr val="1D1160"/>
                </a:solidFill>
                <a:ea typeface="Verdana" pitchFamily="34" charset="0"/>
                <a:cs typeface="Verdana" pitchFamily="34" charset="0"/>
              </a:rPr>
              <a:t>should be doing next? And what we plan to do.</a:t>
            </a:r>
          </a:p>
          <a:p>
            <a:pPr>
              <a:buNone/>
            </a:pPr>
            <a:endParaRPr lang="en-GB" sz="2400" dirty="0">
              <a:solidFill>
                <a:srgbClr val="1D1160"/>
              </a:solidFill>
              <a:latin typeface="Verdana" pitchFamily="34" charset="0"/>
              <a:ea typeface="Verdana" pitchFamily="34" charset="0"/>
              <a:cs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4648200"/>
            <a:ext cx="1690545" cy="149247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87" y="1583361"/>
            <a:ext cx="1681142" cy="1312239"/>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94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04924" y="274638"/>
            <a:ext cx="5781675" cy="1143000"/>
          </a:xfrm>
        </p:spPr>
        <p:txBody>
          <a:bodyPr>
            <a:normAutofit/>
          </a:bodyPr>
          <a:lstStyle/>
          <a:p>
            <a:pPr algn="l"/>
            <a:r>
              <a:rPr lang="en-GB" sz="2000" dirty="0">
                <a:solidFill>
                  <a:srgbClr val="17375E"/>
                </a:solidFill>
                <a:ea typeface="Verdana" pitchFamily="34" charset="0"/>
                <a:cs typeface="Verdana" pitchFamily="34" charset="0"/>
              </a:rPr>
              <a:t>Palliative and end of life care awareness session – open badge</a:t>
            </a:r>
          </a:p>
        </p:txBody>
      </p:sp>
      <p:sp>
        <p:nvSpPr>
          <p:cNvPr id="53251" name="Rectangle 3"/>
          <p:cNvSpPr>
            <a:spLocks noGrp="1" noChangeArrowheads="1"/>
          </p:cNvSpPr>
          <p:nvPr>
            <p:ph type="body" idx="1"/>
          </p:nvPr>
        </p:nvSpPr>
        <p:spPr>
          <a:xfrm>
            <a:off x="466724" y="1625600"/>
            <a:ext cx="5943600" cy="4525963"/>
          </a:xfrm>
        </p:spPr>
        <p:txBody>
          <a:bodyPr>
            <a:normAutofit/>
          </a:bodyPr>
          <a:lstStyle/>
          <a:p>
            <a:pPr>
              <a:buNone/>
            </a:pPr>
            <a:endParaRPr lang="en-GB" sz="2400" dirty="0" smtClean="0">
              <a:solidFill>
                <a:srgbClr val="1D1160"/>
              </a:solidFill>
            </a:endParaRPr>
          </a:p>
          <a:p>
            <a:pPr algn="ctr">
              <a:buNone/>
            </a:pPr>
            <a:r>
              <a:rPr lang="en-GB" sz="1900" b="1" dirty="0" smtClean="0">
                <a:solidFill>
                  <a:srgbClr val="1D1160"/>
                </a:solidFill>
                <a:ea typeface="Verdana" pitchFamily="34" charset="0"/>
                <a:cs typeface="Verdana" pitchFamily="34" charset="0"/>
              </a:rPr>
              <a:t>Today’s attendees are able to work towards achieving a palliative and end of life care awareness open badge.  </a:t>
            </a:r>
          </a:p>
          <a:p>
            <a:pPr algn="ctr">
              <a:buNone/>
            </a:pPr>
            <a:r>
              <a:rPr lang="en-GB" sz="1900" u="sng" dirty="0">
                <a:ea typeface="Verdana" pitchFamily="34" charset="0"/>
                <a:cs typeface="Verdana" pitchFamily="34" charset="0"/>
                <a:hlinkClick r:id="rId3"/>
              </a:rPr>
              <a:t>https://www.badges.sssc.uk.com/badges/palliative-and-end-of-life-care-awareness-session/</a:t>
            </a:r>
            <a:endParaRPr lang="en-GB" sz="1900" b="1" dirty="0" smtClean="0">
              <a:solidFill>
                <a:srgbClr val="1D1160"/>
              </a:solidFill>
              <a:ea typeface="Verdana" pitchFamily="34" charset="0"/>
              <a:cs typeface="Verdana" pitchFamily="34" charset="0"/>
            </a:endParaRPr>
          </a:p>
          <a:p>
            <a:pPr algn="ctr">
              <a:buNone/>
            </a:pPr>
            <a:endParaRPr lang="en-GB" sz="1900" b="1" dirty="0" smtClean="0">
              <a:solidFill>
                <a:srgbClr val="1D1160"/>
              </a:solidFill>
              <a:ea typeface="Verdana" pitchFamily="34" charset="0"/>
              <a:cs typeface="Verdana" pitchFamily="34" charset="0"/>
            </a:endParaRPr>
          </a:p>
          <a:p>
            <a:pPr algn="ctr">
              <a:buNone/>
            </a:pPr>
            <a:r>
              <a:rPr lang="en-GB" sz="1900" b="1" dirty="0" smtClean="0">
                <a:solidFill>
                  <a:srgbClr val="1D1160"/>
                </a:solidFill>
                <a:ea typeface="Verdana" pitchFamily="34" charset="0"/>
                <a:cs typeface="Verdana" pitchFamily="34" charset="0"/>
              </a:rPr>
              <a:t> If you would like to know more about Open Badges please go to </a:t>
            </a:r>
            <a:r>
              <a:rPr lang="en-GB" sz="1900" b="1" dirty="0">
                <a:solidFill>
                  <a:srgbClr val="1D1160"/>
                </a:solidFill>
                <a:ea typeface="Verdana" pitchFamily="34" charset="0"/>
                <a:cs typeface="Verdana" pitchFamily="34" charset="0"/>
              </a:rPr>
              <a:t>the SSSC </a:t>
            </a:r>
            <a:r>
              <a:rPr lang="en-GB" sz="1900" b="1" dirty="0" smtClean="0">
                <a:solidFill>
                  <a:srgbClr val="1D1160"/>
                </a:solidFill>
                <a:ea typeface="Verdana" pitchFamily="34" charset="0"/>
                <a:cs typeface="Verdana" pitchFamily="34" charset="0"/>
              </a:rPr>
              <a:t>website </a:t>
            </a:r>
            <a:r>
              <a:rPr lang="en-GB" sz="1900" b="1" dirty="0">
                <a:solidFill>
                  <a:srgbClr val="1D1160"/>
                </a:solidFill>
                <a:ea typeface="Verdana" pitchFamily="34" charset="0"/>
                <a:cs typeface="Verdana" pitchFamily="34" charset="0"/>
                <a:hlinkClick r:id="rId4"/>
              </a:rPr>
              <a:t>https://www.badges.sssc.uk.com</a:t>
            </a:r>
            <a:r>
              <a:rPr lang="en-GB" sz="1900" b="1" dirty="0" smtClean="0">
                <a:solidFill>
                  <a:srgbClr val="1D1160"/>
                </a:solidFill>
                <a:ea typeface="Verdana" pitchFamily="34" charset="0"/>
                <a:cs typeface="Verdana" pitchFamily="34" charset="0"/>
                <a:hlinkClick r:id="rId4"/>
              </a:rPr>
              <a:t>/</a:t>
            </a:r>
            <a:r>
              <a:rPr lang="en-GB" sz="1900" b="1" dirty="0" smtClean="0">
                <a:solidFill>
                  <a:srgbClr val="1D1160"/>
                </a:solidFill>
                <a:ea typeface="Verdana" pitchFamily="34" charset="0"/>
                <a:cs typeface="Verdana" pitchFamily="34" charset="0"/>
              </a:rPr>
              <a:t> </a:t>
            </a:r>
            <a:endParaRPr lang="en-GB" sz="1900" dirty="0">
              <a:solidFill>
                <a:srgbClr val="1D1160"/>
              </a:solidFill>
              <a:ea typeface="Verdana" pitchFamily="34" charset="0"/>
              <a:cs typeface="Verdana"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070100"/>
            <a:ext cx="21082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634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6925_SSSC_Powerpoint_bl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22971" y="618105"/>
            <a:ext cx="6898058" cy="400110"/>
          </a:xfrm>
          <a:prstGeom prst="rect">
            <a:avLst/>
          </a:prstGeom>
          <a:noFill/>
        </p:spPr>
        <p:txBody>
          <a:bodyPr wrap="square" rtlCol="0">
            <a:spAutoFit/>
          </a:bodyPr>
          <a:lstStyle/>
          <a:p>
            <a:r>
              <a:rPr lang="en-GB" sz="2000" b="1" dirty="0">
                <a:solidFill>
                  <a:srgbClr val="002060"/>
                </a:solidFill>
                <a:latin typeface="Verdana" pitchFamily="34" charset="0"/>
                <a:ea typeface="Verdana" pitchFamily="34" charset="0"/>
                <a:cs typeface="Verdana" pitchFamily="34" charset="0"/>
              </a:rPr>
              <a:t>What is palliative care?</a:t>
            </a:r>
            <a:endParaRPr lang="en-US" sz="2000" b="1" dirty="0">
              <a:solidFill>
                <a:srgbClr val="002060"/>
              </a:solidFill>
              <a:latin typeface="Verdana" pitchFamily="34" charset="0"/>
              <a:ea typeface="Verdana" pitchFamily="34" charset="0"/>
              <a:cs typeface="Verdana"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21370" y="1473200"/>
            <a:ext cx="7322529" cy="3539430"/>
          </a:xfrm>
          <a:prstGeom prst="rect">
            <a:avLst/>
          </a:prstGeom>
        </p:spPr>
        <p:txBody>
          <a:bodyPr wrap="square">
            <a:spAutoFit/>
          </a:bodyPr>
          <a:lstStyle/>
          <a:p>
            <a:r>
              <a:rPr lang="en-GB" dirty="0" smtClean="0">
                <a:latin typeface="Verdana" pitchFamily="34" charset="0"/>
                <a:ea typeface="Verdana" pitchFamily="34" charset="0"/>
                <a:cs typeface="Verdana" pitchFamily="34" charset="0"/>
              </a:rPr>
              <a:t>‘One </a:t>
            </a:r>
            <a:r>
              <a:rPr lang="en-GB" dirty="0">
                <a:latin typeface="Verdana" pitchFamily="34" charset="0"/>
                <a:ea typeface="Verdana" pitchFamily="34" charset="0"/>
                <a:cs typeface="Verdana" pitchFamily="34" charset="0"/>
              </a:rPr>
              <a:t>way of thinking about “palliative care” is to talk in terms of providing </a:t>
            </a:r>
            <a:r>
              <a:rPr lang="en-GB" dirty="0" smtClean="0">
                <a:latin typeface="Verdana" pitchFamily="34" charset="0"/>
                <a:ea typeface="Verdana" pitchFamily="34" charset="0"/>
                <a:cs typeface="Verdana" pitchFamily="34" charset="0"/>
              </a:rPr>
              <a:t>“good care” </a:t>
            </a:r>
            <a:r>
              <a:rPr lang="en-GB" dirty="0">
                <a:latin typeface="Verdana" pitchFamily="34" charset="0"/>
                <a:ea typeface="Verdana" pitchFamily="34" charset="0"/>
                <a:cs typeface="Verdana" pitchFamily="34" charset="0"/>
              </a:rPr>
              <a:t>to people whose health is in irreversible decline or whose lives are coming to an inevitable close. </a:t>
            </a:r>
            <a:endParaRPr lang="en-GB" dirty="0" smtClean="0">
              <a:latin typeface="Verdana" pitchFamily="34" charset="0"/>
              <a:ea typeface="Verdana" pitchFamily="34" charset="0"/>
              <a:cs typeface="Verdana" pitchFamily="34" charset="0"/>
            </a:endParaRPr>
          </a:p>
          <a:p>
            <a:endParaRPr lang="en-GB" dirty="0">
              <a:latin typeface="Verdana" pitchFamily="34" charset="0"/>
              <a:ea typeface="Verdana" pitchFamily="34" charset="0"/>
              <a:cs typeface="Verdana" pitchFamily="34" charset="0"/>
            </a:endParaRPr>
          </a:p>
          <a:p>
            <a:r>
              <a:rPr lang="en-GB" dirty="0" smtClean="0">
                <a:latin typeface="Verdana" pitchFamily="34" charset="0"/>
                <a:ea typeface="Verdana" pitchFamily="34" charset="0"/>
                <a:cs typeface="Verdana" pitchFamily="34" charset="0"/>
              </a:rPr>
              <a:t>‘However</a:t>
            </a:r>
            <a:r>
              <a:rPr lang="en-GB" dirty="0">
                <a:latin typeface="Verdana" pitchFamily="34" charset="0"/>
                <a:ea typeface="Verdana" pitchFamily="34" charset="0"/>
                <a:cs typeface="Verdana" pitchFamily="34" charset="0"/>
              </a:rPr>
              <a:t>, palliative care is not synonymous with death – </a:t>
            </a:r>
            <a:r>
              <a:rPr lang="en-GB" b="1" dirty="0">
                <a:latin typeface="Verdana" pitchFamily="34" charset="0"/>
                <a:ea typeface="Verdana" pitchFamily="34" charset="0"/>
                <a:cs typeface="Verdana" pitchFamily="34" charset="0"/>
              </a:rPr>
              <a:t>it is about life, about the care of someone who is alive, someone who still has hours, days, months, or years remaining in their life, and about optimising wellbeing in those </a:t>
            </a:r>
            <a:r>
              <a:rPr lang="en-GB" b="1" dirty="0" smtClean="0">
                <a:latin typeface="Verdana" pitchFamily="34" charset="0"/>
                <a:ea typeface="Verdana" pitchFamily="34" charset="0"/>
                <a:cs typeface="Verdana" pitchFamily="34" charset="0"/>
              </a:rPr>
              <a:t>circumstances.’</a:t>
            </a:r>
            <a:endParaRPr lang="en-GB" dirty="0" smtClean="0">
              <a:latin typeface="Verdana" pitchFamily="34" charset="0"/>
              <a:ea typeface="Verdana" pitchFamily="34" charset="0"/>
              <a:cs typeface="Verdana" pitchFamily="34" charset="0"/>
            </a:endParaRPr>
          </a:p>
          <a:p>
            <a:pPr algn="r"/>
            <a:endParaRPr lang="en-GB" sz="1200" dirty="0" smtClean="0">
              <a:latin typeface="Verdana" pitchFamily="34" charset="0"/>
              <a:ea typeface="Verdana" pitchFamily="34" charset="0"/>
              <a:cs typeface="Verdana" pitchFamily="34" charset="0"/>
            </a:endParaRPr>
          </a:p>
          <a:p>
            <a:pPr algn="r"/>
            <a:r>
              <a:rPr lang="en-GB" sz="1400" dirty="0" smtClean="0">
                <a:latin typeface="Verdana" pitchFamily="34" charset="0"/>
                <a:ea typeface="Verdana" pitchFamily="34" charset="0"/>
                <a:cs typeface="Verdana" pitchFamily="34" charset="0"/>
              </a:rPr>
              <a:t>Scottish Partnership for Palliative Care</a:t>
            </a:r>
            <a:endParaRPr lang="en-GB" sz="1400" dirty="0">
              <a:latin typeface="Verdana" pitchFamily="34" charset="0"/>
              <a:ea typeface="Verdana" pitchFamily="34" charset="0"/>
              <a:cs typeface="Verdana" pitchFamily="34" charset="0"/>
            </a:endParaRPr>
          </a:p>
          <a:p>
            <a:pPr algn="r"/>
            <a:r>
              <a:rPr lang="en-GB" sz="1200" dirty="0">
                <a:hlinkClick r:id="rId5"/>
              </a:rPr>
              <a:t>https://www.palliativecarescotland.org.uk/content/what_is_palliative_care</a:t>
            </a:r>
            <a:r>
              <a:rPr lang="en-GB" dirty="0" smtClean="0">
                <a:hlinkClick r:id="rId5"/>
              </a:rPr>
              <a:t>/</a:t>
            </a:r>
            <a:r>
              <a:rPr lang="en-GB" dirty="0" smtClean="0"/>
              <a:t> </a:t>
            </a:r>
            <a:endParaRPr lang="en-GB" dirty="0"/>
          </a:p>
        </p:txBody>
      </p:sp>
    </p:spTree>
    <p:extLst>
      <p:ext uri="{BB962C8B-B14F-4D97-AF65-F5344CB8AC3E}">
        <p14:creationId xmlns:p14="http://schemas.microsoft.com/office/powerpoint/2010/main" val="4252193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		</a:t>
            </a:r>
            <a:r>
              <a:rPr lang="en-GB" sz="2000" dirty="0">
                <a:solidFill>
                  <a:srgbClr val="17375E"/>
                </a:solidFill>
                <a:ea typeface="Verdana" pitchFamily="34" charset="0"/>
                <a:cs typeface="Verdana" pitchFamily="34" charset="0"/>
              </a:rPr>
              <a:t>Open Badges – recognition for your </a:t>
            </a:r>
            <a:br>
              <a:rPr lang="en-GB" sz="2000" dirty="0">
                <a:solidFill>
                  <a:srgbClr val="17375E"/>
                </a:solidFill>
                <a:ea typeface="Verdana" pitchFamily="34" charset="0"/>
                <a:cs typeface="Verdana" pitchFamily="34" charset="0"/>
              </a:rPr>
            </a:br>
            <a:r>
              <a:rPr lang="en-GB" sz="2000" dirty="0">
                <a:solidFill>
                  <a:srgbClr val="17375E"/>
                </a:solidFill>
                <a:ea typeface="Verdana" pitchFamily="34" charset="0"/>
                <a:cs typeface="Verdana" pitchFamily="34" charset="0"/>
              </a:rPr>
              <a:t>		continuous learning</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sz="1600" dirty="0">
                <a:ea typeface="Verdana" pitchFamily="34" charset="0"/>
                <a:cs typeface="Verdana" pitchFamily="34" charset="0"/>
              </a:rPr>
              <a:t>Open Badges are digital recognition for otherwise unrecognised learning.</a:t>
            </a:r>
          </a:p>
          <a:p>
            <a:endParaRPr lang="en-GB" sz="1600" dirty="0">
              <a:ea typeface="Verdana" pitchFamily="34" charset="0"/>
              <a:cs typeface="Verdana" pitchFamily="34" charset="0"/>
            </a:endParaRPr>
          </a:p>
          <a:p>
            <a:r>
              <a:rPr lang="en-GB" sz="1600" dirty="0">
                <a:ea typeface="Verdana" pitchFamily="34" charset="0"/>
                <a:cs typeface="Verdana" pitchFamily="34" charset="0"/>
              </a:rPr>
              <a:t>You can collect, manage and share them online.</a:t>
            </a:r>
          </a:p>
          <a:p>
            <a:endParaRPr lang="en-GB" sz="1600" dirty="0">
              <a:ea typeface="Verdana" pitchFamily="34" charset="0"/>
              <a:cs typeface="Verdana" pitchFamily="34" charset="0"/>
            </a:endParaRPr>
          </a:p>
          <a:p>
            <a:r>
              <a:rPr lang="en-GB" sz="1600" dirty="0">
                <a:ea typeface="Verdana" pitchFamily="34" charset="0"/>
                <a:cs typeface="Verdana" pitchFamily="34" charset="0"/>
              </a:rPr>
              <a:t>You can earn Open Badges from over 3,000 organisations across the world who want to recognise learning in new ways. Search Google for ‘Open Badges</a:t>
            </a:r>
            <a:r>
              <a:rPr lang="en-GB" sz="1600" dirty="0" smtClean="0">
                <a:ea typeface="Verdana" pitchFamily="34" charset="0"/>
                <a:cs typeface="Verdana" pitchFamily="34" charset="0"/>
              </a:rPr>
              <a:t>’.</a:t>
            </a:r>
            <a:endParaRPr lang="en-GB" sz="1600" dirty="0">
              <a:ea typeface="Verdana" pitchFamily="34" charset="0"/>
              <a:cs typeface="Verdana" pitchFamily="34" charset="0"/>
            </a:endParaRPr>
          </a:p>
          <a:p>
            <a:endParaRPr lang="en-GB" sz="1600" dirty="0">
              <a:ea typeface="Verdana" pitchFamily="34" charset="0"/>
              <a:cs typeface="Verdana" pitchFamily="34" charset="0"/>
            </a:endParaRPr>
          </a:p>
          <a:p>
            <a:r>
              <a:rPr lang="en-GB" sz="1600" dirty="0">
                <a:ea typeface="Verdana" pitchFamily="34" charset="0"/>
                <a:cs typeface="Verdana" pitchFamily="34" charset="0"/>
              </a:rPr>
              <a:t>Evidence of your learning, usually a reflective account, is attached to your Open Badge and visible to anyone you show it to.</a:t>
            </a:r>
          </a:p>
          <a:p>
            <a:endParaRPr lang="en-GB" sz="1600" dirty="0">
              <a:ea typeface="Verdana" pitchFamily="34" charset="0"/>
              <a:cs typeface="Verdana" pitchFamily="34" charset="0"/>
            </a:endParaRPr>
          </a:p>
          <a:p>
            <a:r>
              <a:rPr lang="en-GB" sz="1600" dirty="0">
                <a:ea typeface="Verdana" pitchFamily="34" charset="0"/>
                <a:cs typeface="Verdana" pitchFamily="34" charset="0"/>
              </a:rPr>
              <a:t>Open Badges allow you to prove that you understand a subject.</a:t>
            </a:r>
          </a:p>
          <a:p>
            <a:endParaRPr lang="en-GB" sz="1600" dirty="0">
              <a:ea typeface="Verdana" pitchFamily="34" charset="0"/>
              <a:cs typeface="Verdana" pitchFamily="34" charset="0"/>
            </a:endParaRPr>
          </a:p>
          <a:p>
            <a:r>
              <a:rPr lang="en-GB" sz="1600" dirty="0">
                <a:ea typeface="Verdana" pitchFamily="34" charset="0"/>
                <a:cs typeface="Verdana" pitchFamily="34" charset="0"/>
              </a:rPr>
              <a:t>They help with </a:t>
            </a:r>
            <a:r>
              <a:rPr lang="en-GB" sz="1600" dirty="0" smtClean="0">
                <a:ea typeface="Verdana" pitchFamily="34" charset="0"/>
                <a:cs typeface="Verdana" pitchFamily="34" charset="0"/>
              </a:rPr>
              <a:t>post registration training </a:t>
            </a:r>
            <a:r>
              <a:rPr lang="en-GB" sz="1600" dirty="0">
                <a:ea typeface="Verdana" pitchFamily="34" charset="0"/>
                <a:cs typeface="Verdana" pitchFamily="34" charset="0"/>
              </a:rPr>
              <a:t>and </a:t>
            </a:r>
            <a:r>
              <a:rPr lang="en-GB" sz="1600" dirty="0" smtClean="0">
                <a:ea typeface="Verdana" pitchFamily="34" charset="0"/>
                <a:cs typeface="Verdana" pitchFamily="34" charset="0"/>
              </a:rPr>
              <a:t>learning </a:t>
            </a:r>
            <a:r>
              <a:rPr lang="en-GB" sz="1600" dirty="0">
                <a:ea typeface="Verdana" pitchFamily="34" charset="0"/>
                <a:cs typeface="Verdana" pitchFamily="34" charset="0"/>
              </a:rPr>
              <a:t>(PRTL).</a:t>
            </a:r>
          </a:p>
          <a:p>
            <a:endParaRPr lang="en-GB" sz="1600" dirty="0">
              <a:ea typeface="Verdana" pitchFamily="34" charset="0"/>
              <a:cs typeface="Verdana" pitchFamily="34" charset="0"/>
            </a:endParaRPr>
          </a:p>
          <a:p>
            <a:r>
              <a:rPr lang="en-GB" sz="1600" dirty="0">
                <a:ea typeface="Verdana" pitchFamily="34" charset="0"/>
                <a:cs typeface="Verdana" pitchFamily="34" charset="0"/>
              </a:rPr>
              <a:t>You don’t need to be registered with SSSC to earn most of our Open Badges. </a:t>
            </a:r>
          </a:p>
          <a:p>
            <a:endParaRPr lang="en-GB" dirty="0"/>
          </a:p>
          <a:p>
            <a:endParaRPr lang="en-GB" dirty="0"/>
          </a:p>
        </p:txBody>
      </p:sp>
    </p:spTree>
    <p:extLst>
      <p:ext uri="{BB962C8B-B14F-4D97-AF65-F5344CB8AC3E}">
        <p14:creationId xmlns:p14="http://schemas.microsoft.com/office/powerpoint/2010/main" val="3898044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457200" y="1600200"/>
            <a:ext cx="8458200" cy="4525963"/>
          </a:xfrm>
        </p:spPr>
        <p:txBody>
          <a:bodyPr/>
          <a:lstStyle/>
          <a:p>
            <a:pPr>
              <a:buNone/>
            </a:pPr>
            <a:endParaRPr lang="en-GB" sz="2400" dirty="0" smtClean="0">
              <a:solidFill>
                <a:srgbClr val="1D1160"/>
              </a:solidFill>
            </a:endParaRPr>
          </a:p>
          <a:p>
            <a:pPr>
              <a:buNone/>
            </a:pPr>
            <a:endParaRPr lang="en-GB" sz="2400" dirty="0" smtClean="0">
              <a:solidFill>
                <a:srgbClr val="1D11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271" y="2220487"/>
            <a:ext cx="747713" cy="105629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4065" y="938640"/>
            <a:ext cx="610336" cy="82086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3476403"/>
            <a:ext cx="740001" cy="838200"/>
          </a:xfrm>
          <a:prstGeom prst="rect">
            <a:avLst/>
          </a:prstGeom>
        </p:spPr>
      </p:pic>
      <p:sp>
        <p:nvSpPr>
          <p:cNvPr id="6" name="TextBox 5"/>
          <p:cNvSpPr txBox="1"/>
          <p:nvPr/>
        </p:nvSpPr>
        <p:spPr>
          <a:xfrm>
            <a:off x="1697128" y="425743"/>
            <a:ext cx="6598925" cy="1846659"/>
          </a:xfrm>
          <a:prstGeom prst="rect">
            <a:avLst/>
          </a:prstGeom>
          <a:noFill/>
        </p:spPr>
        <p:txBody>
          <a:bodyPr wrap="square" rtlCol="0">
            <a:spAutoFit/>
          </a:bodyPr>
          <a:lstStyle/>
          <a:p>
            <a:endParaRPr lang="en-GB" dirty="0"/>
          </a:p>
          <a:p>
            <a:pPr lvl="1"/>
            <a:r>
              <a:rPr lang="en-GB" sz="1600" b="1" dirty="0" smtClean="0">
                <a:latin typeface="Verdana" pitchFamily="34" charset="0"/>
                <a:ea typeface="Verdana" pitchFamily="34" charset="0"/>
                <a:cs typeface="Verdana" pitchFamily="34" charset="0"/>
              </a:rPr>
              <a:t>Head – something I have learned from being part of today</a:t>
            </a:r>
          </a:p>
          <a:p>
            <a:pPr lvl="1"/>
            <a:r>
              <a:rPr lang="en-GB" sz="1600" dirty="0" smtClean="0">
                <a:latin typeface="Verdana" pitchFamily="34" charset="0"/>
                <a:ea typeface="Verdana" pitchFamily="34" charset="0"/>
                <a:cs typeface="Verdana" pitchFamily="34" charset="0"/>
              </a:rPr>
              <a:t>Do you feel you have learned something from today?  Yes/No</a:t>
            </a:r>
          </a:p>
          <a:p>
            <a:pPr lvl="1"/>
            <a:r>
              <a:rPr lang="en-GB" sz="1600" dirty="0" smtClean="0">
                <a:latin typeface="Verdana" pitchFamily="34" charset="0"/>
                <a:ea typeface="Verdana" pitchFamily="34" charset="0"/>
                <a:cs typeface="Verdana" pitchFamily="34" charset="0"/>
              </a:rPr>
              <a:t>If yes, please share what you have learned.</a:t>
            </a:r>
          </a:p>
          <a:p>
            <a:pPr lvl="1"/>
            <a:endParaRPr lang="en-GB" sz="1600" dirty="0">
              <a:latin typeface="Verdana" pitchFamily="34" charset="0"/>
              <a:ea typeface="Verdana" pitchFamily="34" charset="0"/>
              <a:cs typeface="Verdana" pitchFamily="34" charset="0"/>
            </a:endParaRPr>
          </a:p>
        </p:txBody>
      </p:sp>
      <p:sp>
        <p:nvSpPr>
          <p:cNvPr id="10" name="TextBox 9"/>
          <p:cNvSpPr txBox="1"/>
          <p:nvPr/>
        </p:nvSpPr>
        <p:spPr>
          <a:xfrm>
            <a:off x="1697128" y="2086915"/>
            <a:ext cx="6598925" cy="1323439"/>
          </a:xfrm>
          <a:prstGeom prst="rect">
            <a:avLst/>
          </a:prstGeom>
          <a:noFill/>
        </p:spPr>
        <p:txBody>
          <a:bodyPr wrap="square" rtlCol="0">
            <a:spAutoFit/>
          </a:bodyPr>
          <a:lstStyle/>
          <a:p>
            <a:endParaRPr lang="en-GB" sz="1600" dirty="0">
              <a:latin typeface="Verdana" pitchFamily="34" charset="0"/>
              <a:ea typeface="Verdana" pitchFamily="34" charset="0"/>
              <a:cs typeface="Verdana" pitchFamily="34" charset="0"/>
            </a:endParaRPr>
          </a:p>
          <a:p>
            <a:pPr lvl="1"/>
            <a:r>
              <a:rPr lang="en-GB" sz="1600" b="1" dirty="0" smtClean="0">
                <a:latin typeface="Verdana" pitchFamily="34" charset="0"/>
                <a:ea typeface="Verdana" pitchFamily="34" charset="0"/>
                <a:cs typeface="Verdana" pitchFamily="34" charset="0"/>
              </a:rPr>
              <a:t>Heart - something </a:t>
            </a:r>
            <a:r>
              <a:rPr lang="en-GB" sz="1600" b="1" dirty="0">
                <a:latin typeface="Verdana" pitchFamily="34" charset="0"/>
                <a:ea typeface="Verdana" pitchFamily="34" charset="0"/>
                <a:cs typeface="Verdana" pitchFamily="34" charset="0"/>
              </a:rPr>
              <a:t>I've felt/experienced from being </a:t>
            </a:r>
            <a:r>
              <a:rPr lang="en-GB" sz="1600" b="1" dirty="0" smtClean="0">
                <a:latin typeface="Verdana" pitchFamily="34" charset="0"/>
                <a:ea typeface="Verdana" pitchFamily="34" charset="0"/>
                <a:cs typeface="Verdana" pitchFamily="34" charset="0"/>
              </a:rPr>
              <a:t>here today</a:t>
            </a:r>
          </a:p>
          <a:p>
            <a:pPr lvl="1"/>
            <a:r>
              <a:rPr lang="en-GB" sz="1600" dirty="0" smtClean="0">
                <a:latin typeface="Verdana" pitchFamily="34" charset="0"/>
                <a:ea typeface="Verdana" pitchFamily="34" charset="0"/>
                <a:cs typeface="Verdana" pitchFamily="34" charset="0"/>
              </a:rPr>
              <a:t>Has today made a difference to you?  Yes/No</a:t>
            </a:r>
          </a:p>
          <a:p>
            <a:pPr lvl="1"/>
            <a:r>
              <a:rPr lang="en-GB" sz="1600" dirty="0" smtClean="0">
                <a:latin typeface="Verdana" pitchFamily="34" charset="0"/>
                <a:ea typeface="Verdana" pitchFamily="34" charset="0"/>
                <a:cs typeface="Verdana" pitchFamily="34" charset="0"/>
              </a:rPr>
              <a:t>How?</a:t>
            </a:r>
            <a:endParaRPr lang="en-GB" sz="1600" dirty="0">
              <a:latin typeface="Verdana" pitchFamily="34" charset="0"/>
              <a:ea typeface="Verdana" pitchFamily="34" charset="0"/>
              <a:cs typeface="Verdana" pitchFamily="34" charset="0"/>
            </a:endParaRPr>
          </a:p>
        </p:txBody>
      </p:sp>
      <p:sp>
        <p:nvSpPr>
          <p:cNvPr id="11" name="TextBox 10"/>
          <p:cNvSpPr txBox="1"/>
          <p:nvPr/>
        </p:nvSpPr>
        <p:spPr>
          <a:xfrm>
            <a:off x="2232527" y="3521302"/>
            <a:ext cx="6787837" cy="1569660"/>
          </a:xfrm>
          <a:prstGeom prst="rect">
            <a:avLst/>
          </a:prstGeom>
          <a:noFill/>
        </p:spPr>
        <p:txBody>
          <a:bodyPr wrap="square" rtlCol="0">
            <a:spAutoFit/>
          </a:bodyPr>
          <a:lstStyle/>
          <a:p>
            <a:r>
              <a:rPr lang="en-GB" sz="1600" b="1" dirty="0" smtClean="0">
                <a:latin typeface="Verdana" pitchFamily="34" charset="0"/>
                <a:ea typeface="Verdana" pitchFamily="34" charset="0"/>
                <a:cs typeface="Verdana" pitchFamily="34" charset="0"/>
              </a:rPr>
              <a:t>Carrier bag - something I’m going do differently and take away with me from being part of today</a:t>
            </a:r>
          </a:p>
          <a:p>
            <a:r>
              <a:rPr lang="en-GB" sz="1600" dirty="0" smtClean="0">
                <a:latin typeface="Verdana" pitchFamily="34" charset="0"/>
                <a:ea typeface="Verdana" pitchFamily="34" charset="0"/>
                <a:cs typeface="Verdana" pitchFamily="34" charset="0"/>
              </a:rPr>
              <a:t>Do you feel session/resources useful to your role and practice </a:t>
            </a:r>
          </a:p>
          <a:p>
            <a:r>
              <a:rPr lang="en-GB" sz="1600" dirty="0">
                <a:latin typeface="Verdana" pitchFamily="34" charset="0"/>
                <a:ea typeface="Verdana" pitchFamily="34" charset="0"/>
                <a:cs typeface="Verdana" pitchFamily="34" charset="0"/>
              </a:rPr>
              <a:t>c</a:t>
            </a:r>
            <a:r>
              <a:rPr lang="en-GB" sz="1600" dirty="0" smtClean="0">
                <a:latin typeface="Verdana" pitchFamily="34" charset="0"/>
                <a:ea typeface="Verdana" pitchFamily="34" charset="0"/>
                <a:cs typeface="Verdana" pitchFamily="34" charset="0"/>
              </a:rPr>
              <a:t>ontext?  Yes/No</a:t>
            </a:r>
          </a:p>
          <a:p>
            <a:r>
              <a:rPr lang="en-GB" sz="1600" dirty="0" smtClean="0">
                <a:latin typeface="Verdana" pitchFamily="34" charset="0"/>
                <a:ea typeface="Verdana" pitchFamily="34" charset="0"/>
                <a:cs typeface="Verdana" pitchFamily="34" charset="0"/>
              </a:rPr>
              <a:t>Please give further information.</a:t>
            </a:r>
          </a:p>
          <a:p>
            <a:endParaRPr lang="en-GB" sz="1600" dirty="0">
              <a:latin typeface="Verdana" pitchFamily="34" charset="0"/>
              <a:ea typeface="Verdana" pitchFamily="34" charset="0"/>
              <a:cs typeface="Verdana" pitchFamily="34" charset="0"/>
            </a:endParaRPr>
          </a:p>
        </p:txBody>
      </p:sp>
      <p:sp>
        <p:nvSpPr>
          <p:cNvPr id="12" name="TextBox 11"/>
          <p:cNvSpPr txBox="1"/>
          <p:nvPr/>
        </p:nvSpPr>
        <p:spPr>
          <a:xfrm>
            <a:off x="2316475" y="4957164"/>
            <a:ext cx="6598925" cy="584775"/>
          </a:xfrm>
          <a:prstGeom prst="rect">
            <a:avLst/>
          </a:prstGeom>
          <a:noFill/>
        </p:spPr>
        <p:txBody>
          <a:bodyPr wrap="square" rtlCol="0">
            <a:spAutoFit/>
          </a:bodyPr>
          <a:lstStyle/>
          <a:p>
            <a:r>
              <a:rPr lang="en-GB" sz="1600" b="1" dirty="0" err="1">
                <a:latin typeface="Verdana" pitchFamily="34" charset="0"/>
                <a:ea typeface="Verdana" pitchFamily="34" charset="0"/>
                <a:cs typeface="Verdana" pitchFamily="34" charset="0"/>
              </a:rPr>
              <a:t>L</a:t>
            </a:r>
            <a:r>
              <a:rPr lang="en-GB" sz="1600" b="1" dirty="0" err="1" smtClean="0">
                <a:latin typeface="Verdana" pitchFamily="34" charset="0"/>
                <a:ea typeface="Verdana" pitchFamily="34" charset="0"/>
                <a:cs typeface="Verdana" pitchFamily="34" charset="0"/>
              </a:rPr>
              <a:t>ightbulb</a:t>
            </a:r>
            <a:r>
              <a:rPr lang="en-GB" sz="1600" b="1" dirty="0" smtClean="0">
                <a:latin typeface="Verdana" pitchFamily="34" charset="0"/>
                <a:ea typeface="Verdana" pitchFamily="34" charset="0"/>
                <a:cs typeface="Verdana" pitchFamily="34" charset="0"/>
              </a:rPr>
              <a:t> - anything </a:t>
            </a:r>
            <a:r>
              <a:rPr lang="en-GB" sz="1600" b="1" dirty="0">
                <a:latin typeface="Verdana" pitchFamily="34" charset="0"/>
                <a:ea typeface="Verdana" pitchFamily="34" charset="0"/>
                <a:cs typeface="Verdana" pitchFamily="34" charset="0"/>
              </a:rPr>
              <a:t>I </a:t>
            </a:r>
            <a:r>
              <a:rPr lang="en-GB" sz="1600" b="1" dirty="0" smtClean="0">
                <a:latin typeface="Verdana" pitchFamily="34" charset="0"/>
                <a:ea typeface="Verdana" pitchFamily="34" charset="0"/>
                <a:cs typeface="Verdana" pitchFamily="34" charset="0"/>
              </a:rPr>
              <a:t>would like to change or </a:t>
            </a:r>
            <a:r>
              <a:rPr lang="en-GB" sz="1600" b="1" dirty="0">
                <a:latin typeface="Verdana" pitchFamily="34" charset="0"/>
                <a:ea typeface="Verdana" pitchFamily="34" charset="0"/>
                <a:cs typeface="Verdana" pitchFamily="34" charset="0"/>
              </a:rPr>
              <a:t>that was not so good about being </a:t>
            </a:r>
            <a:r>
              <a:rPr lang="en-GB" sz="1600" b="1" dirty="0" smtClean="0">
                <a:latin typeface="Verdana" pitchFamily="34" charset="0"/>
                <a:ea typeface="Verdana" pitchFamily="34" charset="0"/>
                <a:cs typeface="Verdana" pitchFamily="34" charset="0"/>
              </a:rPr>
              <a:t>part of today</a:t>
            </a:r>
            <a:endParaRPr lang="en-GB" sz="1600" b="1" dirty="0">
              <a:latin typeface="Verdana" pitchFamily="34" charset="0"/>
              <a:ea typeface="Verdana" pitchFamily="34" charset="0"/>
              <a:cs typeface="Verdana" pitchFamily="34" charset="0"/>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8213" y="4598520"/>
            <a:ext cx="594374" cy="70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p:nvPr/>
        </p:nvPicPr>
        <p:blipFill>
          <a:blip r:embed="rId8">
            <a:extLst>
              <a:ext uri="{28A0092B-C50C-407E-A947-70E740481C1C}">
                <a14:useLocalDpi xmlns:a14="http://schemas.microsoft.com/office/drawing/2010/main" val="0"/>
              </a:ext>
            </a:extLst>
          </a:blip>
          <a:srcRect/>
          <a:stretch>
            <a:fillRect/>
          </a:stretch>
        </p:blipFill>
        <p:spPr bwMode="auto">
          <a:xfrm>
            <a:off x="1339940" y="5612467"/>
            <a:ext cx="714375" cy="714375"/>
          </a:xfrm>
          <a:prstGeom prst="rect">
            <a:avLst/>
          </a:prstGeom>
          <a:noFill/>
        </p:spPr>
      </p:pic>
      <p:sp>
        <p:nvSpPr>
          <p:cNvPr id="7" name="TextBox 6"/>
          <p:cNvSpPr txBox="1"/>
          <p:nvPr/>
        </p:nvSpPr>
        <p:spPr>
          <a:xfrm>
            <a:off x="2326985" y="5717148"/>
            <a:ext cx="6588416" cy="584775"/>
          </a:xfrm>
          <a:prstGeom prst="rect">
            <a:avLst/>
          </a:prstGeom>
          <a:noFill/>
        </p:spPr>
        <p:txBody>
          <a:bodyPr wrap="square" rtlCol="0">
            <a:spAutoFit/>
          </a:bodyPr>
          <a:lstStyle/>
          <a:p>
            <a:r>
              <a:rPr lang="en-GB" sz="1600" b="1" dirty="0">
                <a:latin typeface="Verdana" pitchFamily="34" charset="0"/>
                <a:ea typeface="Verdana" pitchFamily="34" charset="0"/>
                <a:cs typeface="Verdana" pitchFamily="34" charset="0"/>
              </a:rPr>
              <a:t>Evidence and </a:t>
            </a:r>
            <a:r>
              <a:rPr lang="en-GB" sz="1600" b="1" dirty="0" smtClean="0">
                <a:latin typeface="Verdana" pitchFamily="34" charset="0"/>
                <a:ea typeface="Verdana" pitchFamily="34" charset="0"/>
                <a:cs typeface="Verdana" pitchFamily="34" charset="0"/>
              </a:rPr>
              <a:t>learning</a:t>
            </a:r>
            <a:r>
              <a:rPr lang="en-GB" sz="1600" b="1" dirty="0">
                <a:latin typeface="Verdana" pitchFamily="34" charset="0"/>
                <a:ea typeface="Verdana" pitchFamily="34" charset="0"/>
                <a:cs typeface="Verdana" pitchFamily="34" charset="0"/>
              </a:rPr>
              <a:t>:  How will you share the resources and </a:t>
            </a:r>
            <a:r>
              <a:rPr lang="en-GB" sz="1600" b="1" dirty="0" smtClean="0">
                <a:latin typeface="Verdana" pitchFamily="34" charset="0"/>
                <a:ea typeface="Verdana" pitchFamily="34" charset="0"/>
                <a:cs typeface="Verdana" pitchFamily="34" charset="0"/>
              </a:rPr>
              <a:t>learning </a:t>
            </a:r>
            <a:r>
              <a:rPr lang="en-GB" sz="1600" b="1" dirty="0">
                <a:latin typeface="Verdana" pitchFamily="34" charset="0"/>
                <a:ea typeface="Verdana" pitchFamily="34" charset="0"/>
                <a:cs typeface="Verdana" pitchFamily="34" charset="0"/>
              </a:rPr>
              <a:t>with others?</a:t>
            </a:r>
          </a:p>
        </p:txBody>
      </p:sp>
    </p:spTree>
    <p:extLst>
      <p:ext uri="{BB962C8B-B14F-4D97-AF65-F5344CB8AC3E}">
        <p14:creationId xmlns:p14="http://schemas.microsoft.com/office/powerpoint/2010/main" val="2615825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56925_SSSC_Powerpoint_pink_thank_yo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6350"/>
            <a:ext cx="9144000" cy="8261350"/>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9369" y="-678503"/>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19201" y="3098800"/>
            <a:ext cx="7465980" cy="738664"/>
          </a:xfrm>
          <a:prstGeom prst="rect">
            <a:avLst/>
          </a:prstGeom>
        </p:spPr>
        <p:txBody>
          <a:bodyPr wrap="square">
            <a:spAutoFit/>
          </a:bodyPr>
          <a:lstStyle/>
          <a:p>
            <a:r>
              <a:rPr lang="en-GB" sz="1400" b="1" dirty="0" smtClean="0">
                <a:latin typeface="Verdana" pitchFamily="34" charset="0"/>
                <a:ea typeface="Verdana" pitchFamily="34" charset="0"/>
                <a:cs typeface="Verdana" pitchFamily="34" charset="0"/>
              </a:rPr>
              <a:t>Scottish Social Services Council (SSSC) email contact</a:t>
            </a:r>
          </a:p>
          <a:p>
            <a:endParaRPr lang="en-GB" sz="1400" b="1" dirty="0">
              <a:latin typeface="Verdana" pitchFamily="34" charset="0"/>
              <a:ea typeface="Verdana" pitchFamily="34" charset="0"/>
              <a:cs typeface="Verdana" pitchFamily="34" charset="0"/>
            </a:endParaRPr>
          </a:p>
          <a:p>
            <a:r>
              <a:rPr lang="en-GB" sz="1400" b="1" dirty="0" smtClean="0">
                <a:latin typeface="Verdana" pitchFamily="34" charset="0"/>
                <a:ea typeface="Verdana" pitchFamily="34" charset="0"/>
                <a:cs typeface="Verdana" pitchFamily="34" charset="0"/>
                <a:hlinkClick r:id="rId5"/>
              </a:rPr>
              <a:t>sdsandintegration@sssc.uk.com</a:t>
            </a:r>
            <a:r>
              <a:rPr lang="en-GB" sz="1400" b="1" dirty="0" smtClean="0">
                <a:latin typeface="Verdana" pitchFamily="34" charset="0"/>
                <a:ea typeface="Verdana" pitchFamily="34" charset="0"/>
                <a:cs typeface="Verdana" pitchFamily="34" charset="0"/>
              </a:rPr>
              <a:t> </a:t>
            </a:r>
          </a:p>
        </p:txBody>
      </p:sp>
    </p:spTree>
    <p:extLst>
      <p:ext uri="{BB962C8B-B14F-4D97-AF65-F5344CB8AC3E}">
        <p14:creationId xmlns:p14="http://schemas.microsoft.com/office/powerpoint/2010/main" val="3016125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6925_SSSC_Powerpoint_bl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22971" y="618105"/>
            <a:ext cx="6898058" cy="400110"/>
          </a:xfrm>
          <a:prstGeom prst="rect">
            <a:avLst/>
          </a:prstGeom>
          <a:noFill/>
        </p:spPr>
        <p:txBody>
          <a:bodyPr wrap="square" rtlCol="0">
            <a:spAutoFit/>
          </a:bodyPr>
          <a:lstStyle/>
          <a:p>
            <a:r>
              <a:rPr lang="en-GB" sz="2000" b="1" dirty="0">
                <a:solidFill>
                  <a:srgbClr val="002060"/>
                </a:solidFill>
                <a:latin typeface="Verdana" pitchFamily="34" charset="0"/>
                <a:ea typeface="Verdana" pitchFamily="34" charset="0"/>
                <a:cs typeface="Verdana" pitchFamily="34" charset="0"/>
              </a:rPr>
              <a:t>What is end of life care?</a:t>
            </a:r>
            <a:endParaRPr lang="en-US" sz="2000" b="1" dirty="0">
              <a:solidFill>
                <a:srgbClr val="002060"/>
              </a:solidFill>
              <a:latin typeface="Verdana" pitchFamily="34" charset="0"/>
              <a:ea typeface="Verdana" pitchFamily="34" charset="0"/>
              <a:cs typeface="Verdana"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0735" y="1707322"/>
            <a:ext cx="7322529" cy="2185214"/>
          </a:xfrm>
          <a:prstGeom prst="rect">
            <a:avLst/>
          </a:prstGeom>
        </p:spPr>
        <p:txBody>
          <a:bodyPr wrap="square">
            <a:spAutoFit/>
          </a:bodyPr>
          <a:lstStyle/>
          <a:p>
            <a:r>
              <a:rPr lang="en-GB" dirty="0" smtClean="0">
                <a:latin typeface="Verdana" pitchFamily="34" charset="0"/>
                <a:ea typeface="Verdana" pitchFamily="34" charset="0"/>
                <a:cs typeface="Verdana" pitchFamily="34" charset="0"/>
              </a:rPr>
              <a:t>‘</a:t>
            </a:r>
            <a:r>
              <a:rPr lang="en-GB" b="1" dirty="0" smtClean="0">
                <a:latin typeface="Verdana" pitchFamily="34" charset="0"/>
                <a:ea typeface="Verdana" pitchFamily="34" charset="0"/>
                <a:cs typeface="Verdana" pitchFamily="34" charset="0"/>
              </a:rPr>
              <a:t>End </a:t>
            </a:r>
            <a:r>
              <a:rPr lang="en-GB" b="1" dirty="0">
                <a:latin typeface="Verdana" pitchFamily="34" charset="0"/>
                <a:ea typeface="Verdana" pitchFamily="34" charset="0"/>
                <a:cs typeface="Verdana" pitchFamily="34" charset="0"/>
              </a:rPr>
              <a:t>of life care</a:t>
            </a:r>
            <a:r>
              <a:rPr lang="en-GB" dirty="0">
                <a:latin typeface="Verdana" pitchFamily="34" charset="0"/>
                <a:ea typeface="Verdana" pitchFamily="34" charset="0"/>
                <a:cs typeface="Verdana" pitchFamily="34" charset="0"/>
              </a:rPr>
              <a:t> is that part of palliative care which should follow from the diagnosis of a patient entering the process of dying, whether or not he or she is already in receipt of palliative care</a:t>
            </a:r>
            <a:r>
              <a:rPr lang="en-GB" dirty="0" smtClean="0">
                <a:latin typeface="Verdana" pitchFamily="34" charset="0"/>
                <a:ea typeface="Verdana" pitchFamily="34" charset="0"/>
                <a:cs typeface="Verdana" pitchFamily="34" charset="0"/>
              </a:rPr>
              <a:t>.’</a:t>
            </a:r>
          </a:p>
          <a:p>
            <a:endParaRPr lang="en-GB" sz="2000" dirty="0">
              <a:latin typeface="Verdana" pitchFamily="34" charset="0"/>
              <a:ea typeface="Verdana" pitchFamily="34" charset="0"/>
              <a:cs typeface="Verdana" pitchFamily="34" charset="0"/>
            </a:endParaRPr>
          </a:p>
          <a:p>
            <a:pPr algn="r"/>
            <a:endParaRPr lang="en-GB" sz="1200" dirty="0" smtClean="0">
              <a:latin typeface="Verdana" pitchFamily="34" charset="0"/>
              <a:ea typeface="Verdana" pitchFamily="34" charset="0"/>
              <a:cs typeface="Verdana" pitchFamily="34" charset="0"/>
            </a:endParaRPr>
          </a:p>
          <a:p>
            <a:pPr algn="r"/>
            <a:r>
              <a:rPr lang="en-GB" sz="1400" dirty="0" smtClean="0">
                <a:latin typeface="Verdana" pitchFamily="34" charset="0"/>
                <a:ea typeface="Verdana" pitchFamily="34" charset="0"/>
                <a:cs typeface="Verdana" pitchFamily="34" charset="0"/>
              </a:rPr>
              <a:t>Scottish Partnership for Palliative Care</a:t>
            </a:r>
            <a:endParaRPr lang="en-GB" sz="1400" dirty="0">
              <a:latin typeface="Verdana" pitchFamily="34" charset="0"/>
              <a:ea typeface="Verdana" pitchFamily="34" charset="0"/>
              <a:cs typeface="Verdana" pitchFamily="34" charset="0"/>
            </a:endParaRPr>
          </a:p>
          <a:p>
            <a:pPr algn="r"/>
            <a:r>
              <a:rPr lang="en-GB" sz="1200" dirty="0">
                <a:latin typeface="Verdana" pitchFamily="34" charset="0"/>
                <a:ea typeface="Verdana" pitchFamily="34" charset="0"/>
                <a:cs typeface="Verdana" pitchFamily="34" charset="0"/>
                <a:hlinkClick r:id="rId5"/>
              </a:rPr>
              <a:t>https://www.palliativecarescotland.org.uk/content/what_is_palliative_care</a:t>
            </a:r>
            <a:r>
              <a:rPr lang="en-GB" dirty="0" smtClean="0">
                <a:latin typeface="Verdana" pitchFamily="34" charset="0"/>
                <a:ea typeface="Verdana" pitchFamily="34" charset="0"/>
                <a:cs typeface="Verdana" pitchFamily="34" charset="0"/>
                <a:hlinkClick r:id="rId5"/>
              </a:rPr>
              <a:t>/</a:t>
            </a:r>
            <a:r>
              <a:rPr lang="en-GB" dirty="0" smtClean="0">
                <a:latin typeface="Verdana" pitchFamily="34" charset="0"/>
                <a:ea typeface="Verdana" pitchFamily="34" charset="0"/>
                <a:cs typeface="Verdana" pitchFamily="34" charset="0"/>
              </a:rPr>
              <a:t> </a:t>
            </a:r>
            <a:endParaRPr lang="en-GB" dirty="0">
              <a:latin typeface="Verdana" pitchFamily="34" charset="0"/>
              <a:ea typeface="Verdana" pitchFamily="34" charset="0"/>
              <a:cs typeface="Verdana" pitchFamily="34" charset="0"/>
            </a:endParaRPr>
          </a:p>
        </p:txBody>
      </p:sp>
      <p:sp>
        <p:nvSpPr>
          <p:cNvPr id="4" name="TextBox 3"/>
          <p:cNvSpPr txBox="1"/>
          <p:nvPr/>
        </p:nvSpPr>
        <p:spPr>
          <a:xfrm>
            <a:off x="1021369" y="4747038"/>
            <a:ext cx="7371709" cy="923330"/>
          </a:xfrm>
          <a:prstGeom prst="rect">
            <a:avLst/>
          </a:prstGeom>
          <a:noFill/>
        </p:spPr>
        <p:txBody>
          <a:bodyPr wrap="square" rtlCol="0">
            <a:spAutoFit/>
          </a:bodyPr>
          <a:lstStyle/>
          <a:p>
            <a:r>
              <a:rPr lang="en-GB" dirty="0" smtClean="0">
                <a:latin typeface="Verdana" pitchFamily="34" charset="0"/>
                <a:ea typeface="Verdana" pitchFamily="34" charset="0"/>
                <a:cs typeface="Verdana" pitchFamily="34" charset="0"/>
              </a:rPr>
              <a:t>The World Health Organization’s definition of palliative and end of life care can </a:t>
            </a:r>
            <a:r>
              <a:rPr lang="en-GB" dirty="0">
                <a:latin typeface="Verdana" pitchFamily="34" charset="0"/>
                <a:ea typeface="Verdana" pitchFamily="34" charset="0"/>
                <a:cs typeface="Verdana" pitchFamily="34" charset="0"/>
              </a:rPr>
              <a:t>be found here </a:t>
            </a:r>
            <a:r>
              <a:rPr lang="en-GB" dirty="0">
                <a:latin typeface="Verdana" pitchFamily="34" charset="0"/>
                <a:ea typeface="Verdana" pitchFamily="34" charset="0"/>
                <a:cs typeface="Verdana" pitchFamily="34" charset="0"/>
                <a:hlinkClick r:id="rId6"/>
              </a:rPr>
              <a:t>http://www.who.int/cancer/palliative/definition/en</a:t>
            </a:r>
            <a:r>
              <a:rPr lang="en-GB" dirty="0" smtClean="0">
                <a:latin typeface="Verdana" pitchFamily="34" charset="0"/>
                <a:ea typeface="Verdana" pitchFamily="34" charset="0"/>
                <a:cs typeface="Verdana" pitchFamily="34" charset="0"/>
                <a:hlinkClick r:id="rId6"/>
              </a:rPr>
              <a:t>/</a:t>
            </a:r>
            <a:r>
              <a:rPr lang="en-GB" dirty="0" smtClean="0"/>
              <a:t> </a:t>
            </a:r>
            <a:endParaRPr lang="en-GB" dirty="0"/>
          </a:p>
        </p:txBody>
      </p:sp>
    </p:spTree>
    <p:extLst>
      <p:ext uri="{BB962C8B-B14F-4D97-AF65-F5344CB8AC3E}">
        <p14:creationId xmlns:p14="http://schemas.microsoft.com/office/powerpoint/2010/main" val="356153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6925_SSSC_Powerpoint_bl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9" y="0"/>
            <a:ext cx="9144000" cy="6858000"/>
          </a:xfrm>
          <a:prstGeom prst="rect">
            <a:avLst/>
          </a:prstGeom>
        </p:spPr>
      </p:pic>
      <p:sp>
        <p:nvSpPr>
          <p:cNvPr id="5" name="TextBox 4"/>
          <p:cNvSpPr txBox="1"/>
          <p:nvPr/>
        </p:nvSpPr>
        <p:spPr>
          <a:xfrm>
            <a:off x="815977" y="1365424"/>
            <a:ext cx="7678703" cy="400110"/>
          </a:xfrm>
          <a:prstGeom prst="rect">
            <a:avLst/>
          </a:prstGeom>
          <a:noFill/>
        </p:spPr>
        <p:txBody>
          <a:bodyPr wrap="square" rtlCol="0">
            <a:spAutoFit/>
          </a:bodyPr>
          <a:lstStyle/>
          <a:p>
            <a:r>
              <a:rPr lang="en-GB" sz="2000" b="1" dirty="0">
                <a:solidFill>
                  <a:srgbClr val="002060"/>
                </a:solidFill>
                <a:latin typeface="Verdana" pitchFamily="34" charset="0"/>
                <a:ea typeface="Verdana" pitchFamily="34" charset="0"/>
                <a:cs typeface="Verdana" pitchFamily="34" charset="0"/>
              </a:rPr>
              <a:t>Activity</a:t>
            </a:r>
            <a:endParaRPr lang="en-US" sz="2000" b="1" dirty="0">
              <a:solidFill>
                <a:srgbClr val="002060"/>
              </a:solidFill>
              <a:latin typeface="Verdana" pitchFamily="34" charset="0"/>
              <a:ea typeface="Verdana" pitchFamily="34" charset="0"/>
              <a:cs typeface="Verdana"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1919" y="1403524"/>
            <a:ext cx="2765425" cy="35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28624" y="1864708"/>
            <a:ext cx="4524375" cy="1477328"/>
          </a:xfrm>
          <a:prstGeom prst="rect">
            <a:avLst/>
          </a:prstGeom>
          <a:noFill/>
        </p:spPr>
        <p:txBody>
          <a:bodyPr wrap="square" rtlCol="0">
            <a:spAutoFit/>
          </a:bodyPr>
          <a:lstStyle/>
          <a:p>
            <a:pPr marL="285750" indent="-285750">
              <a:buFont typeface="Arial" pitchFamily="34" charset="0"/>
              <a:buChar char="•"/>
            </a:pPr>
            <a:r>
              <a:rPr lang="en-GB" dirty="0">
                <a:latin typeface="Verdana" pitchFamily="34" charset="0"/>
                <a:ea typeface="Verdana" pitchFamily="34" charset="0"/>
                <a:cs typeface="Verdana" pitchFamily="34" charset="0"/>
              </a:rPr>
              <a:t>W</a:t>
            </a:r>
            <a:r>
              <a:rPr lang="en-GB" dirty="0" smtClean="0">
                <a:latin typeface="Verdana" pitchFamily="34" charset="0"/>
                <a:ea typeface="Verdana" pitchFamily="34" charset="0"/>
                <a:cs typeface="Verdana" pitchFamily="34" charset="0"/>
              </a:rPr>
              <a:t>hat </a:t>
            </a:r>
            <a:r>
              <a:rPr lang="en-GB" dirty="0">
                <a:latin typeface="Verdana" pitchFamily="34" charset="0"/>
                <a:ea typeface="Verdana" pitchFamily="34" charset="0"/>
                <a:cs typeface="Verdana" pitchFamily="34" charset="0"/>
              </a:rPr>
              <a:t>do you feel </a:t>
            </a:r>
            <a:r>
              <a:rPr lang="en-GB" dirty="0" smtClean="0">
                <a:latin typeface="Verdana" pitchFamily="34" charset="0"/>
                <a:ea typeface="Verdana" pitchFamily="34" charset="0"/>
                <a:cs typeface="Verdana" pitchFamily="34" charset="0"/>
              </a:rPr>
              <a:t>are the skills, qualities and knowledge needed to do your job on a daily basis? (Green PEN)</a:t>
            </a:r>
          </a:p>
          <a:p>
            <a:r>
              <a:rPr lang="en-GB" dirty="0"/>
              <a:t> </a:t>
            </a:r>
            <a:endParaRPr lang="en-GB" dirty="0" smtClean="0"/>
          </a:p>
        </p:txBody>
      </p:sp>
      <p:sp>
        <p:nvSpPr>
          <p:cNvPr id="8" name="TextBox 7"/>
          <p:cNvSpPr txBox="1"/>
          <p:nvPr/>
        </p:nvSpPr>
        <p:spPr>
          <a:xfrm>
            <a:off x="428624" y="3121706"/>
            <a:ext cx="4972050" cy="2031325"/>
          </a:xfrm>
          <a:prstGeom prst="rect">
            <a:avLst/>
          </a:prstGeom>
          <a:noFill/>
        </p:spPr>
        <p:txBody>
          <a:bodyPr wrap="square" rtlCol="0">
            <a:spAutoFit/>
          </a:bodyPr>
          <a:lstStyle/>
          <a:p>
            <a:r>
              <a:rPr lang="en-GB" dirty="0" smtClean="0"/>
              <a:t> </a:t>
            </a:r>
            <a:endParaRPr lang="en-GB" dirty="0">
              <a:latin typeface="Verdana" pitchFamily="34" charset="0"/>
              <a:ea typeface="Verdana" pitchFamily="34" charset="0"/>
              <a:cs typeface="Verdana" pitchFamily="34" charset="0"/>
            </a:endParaRPr>
          </a:p>
          <a:p>
            <a:pPr marL="285750" indent="-285750">
              <a:buFont typeface="Arial" pitchFamily="34" charset="0"/>
              <a:buChar char="•"/>
            </a:pPr>
            <a:r>
              <a:rPr lang="en-GB" dirty="0">
                <a:latin typeface="Verdana" pitchFamily="34" charset="0"/>
                <a:ea typeface="Verdana" pitchFamily="34" charset="0"/>
                <a:cs typeface="Verdana" pitchFamily="34" charset="0"/>
              </a:rPr>
              <a:t>N</a:t>
            </a:r>
            <a:r>
              <a:rPr lang="en-GB" dirty="0" smtClean="0">
                <a:latin typeface="Verdana" pitchFamily="34" charset="0"/>
                <a:ea typeface="Verdana" pitchFamily="34" charset="0"/>
                <a:cs typeface="Verdana" pitchFamily="34" charset="0"/>
              </a:rPr>
              <a:t>ow, what do you feel are the skills and knowledge needed to deliver palliative and end of life care? (in different colour)</a:t>
            </a:r>
          </a:p>
          <a:p>
            <a:endParaRPr lang="en-GB" dirty="0" smtClean="0">
              <a:latin typeface="Verdana" pitchFamily="34" charset="0"/>
              <a:ea typeface="Verdana" pitchFamily="34" charset="0"/>
              <a:cs typeface="Verdana" pitchFamily="34" charset="0"/>
            </a:endParaRPr>
          </a:p>
          <a:p>
            <a:pPr marL="285750" indent="-285750">
              <a:buFont typeface="Arial" pitchFamily="34" charset="0"/>
              <a:buChar char="•"/>
            </a:pPr>
            <a:r>
              <a:rPr lang="en-GB" dirty="0" smtClean="0">
                <a:latin typeface="Verdana" pitchFamily="34" charset="0"/>
                <a:ea typeface="Verdana" pitchFamily="34" charset="0"/>
                <a:cs typeface="Verdana" pitchFamily="34" charset="0"/>
              </a:rPr>
              <a:t>Reflect on the similarities/differences.</a:t>
            </a:r>
            <a:endParaRPr lang="en-GB"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0328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6925_SSSC_Powerpoint_blan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83" y="-24904"/>
            <a:ext cx="9144000" cy="6858000"/>
          </a:xfrm>
          <a:prstGeom prst="rect">
            <a:avLst/>
          </a:prstGeom>
        </p:spPr>
      </p:pic>
      <p:sp>
        <p:nvSpPr>
          <p:cNvPr id="5" name="TextBox 4"/>
          <p:cNvSpPr txBox="1"/>
          <p:nvPr/>
        </p:nvSpPr>
        <p:spPr>
          <a:xfrm>
            <a:off x="1122971" y="618105"/>
            <a:ext cx="6898058" cy="400110"/>
          </a:xfrm>
          <a:prstGeom prst="rect">
            <a:avLst/>
          </a:prstGeom>
          <a:noFill/>
        </p:spPr>
        <p:txBody>
          <a:bodyPr wrap="square" rtlCol="0">
            <a:spAutoFit/>
          </a:bodyPr>
          <a:lstStyle/>
          <a:p>
            <a:r>
              <a:rPr lang="en-GB" sz="2000" b="1" dirty="0">
                <a:solidFill>
                  <a:srgbClr val="002060"/>
                </a:solidFill>
                <a:latin typeface="Verdana" pitchFamily="34" charset="0"/>
                <a:ea typeface="Verdana" pitchFamily="34" charset="0"/>
                <a:cs typeface="Verdana" pitchFamily="34" charset="0"/>
              </a:rPr>
              <a:t>Why </a:t>
            </a:r>
            <a:r>
              <a:rPr lang="en-GB" sz="2000" b="1" dirty="0" smtClean="0">
                <a:solidFill>
                  <a:srgbClr val="002060"/>
                </a:solidFill>
                <a:latin typeface="Verdana" pitchFamily="34" charset="0"/>
                <a:ea typeface="Verdana" pitchFamily="34" charset="0"/>
                <a:cs typeface="Verdana" pitchFamily="34" charset="0"/>
              </a:rPr>
              <a:t>palliative </a:t>
            </a:r>
            <a:r>
              <a:rPr lang="en-GB" sz="2000" b="1" dirty="0">
                <a:solidFill>
                  <a:srgbClr val="002060"/>
                </a:solidFill>
                <a:latin typeface="Verdana" pitchFamily="34" charset="0"/>
                <a:ea typeface="Verdana" pitchFamily="34" charset="0"/>
                <a:cs typeface="Verdana" pitchFamily="34" charset="0"/>
              </a:rPr>
              <a:t>and </a:t>
            </a:r>
            <a:r>
              <a:rPr lang="en-GB" sz="2000" b="1" dirty="0" smtClean="0">
                <a:solidFill>
                  <a:srgbClr val="002060"/>
                </a:solidFill>
                <a:latin typeface="Verdana" pitchFamily="34" charset="0"/>
                <a:ea typeface="Verdana" pitchFamily="34" charset="0"/>
                <a:cs typeface="Verdana" pitchFamily="34" charset="0"/>
              </a:rPr>
              <a:t>end </a:t>
            </a:r>
            <a:r>
              <a:rPr lang="en-GB" sz="2000" b="1" dirty="0">
                <a:solidFill>
                  <a:srgbClr val="002060"/>
                </a:solidFill>
                <a:latin typeface="Verdana" pitchFamily="34" charset="0"/>
                <a:ea typeface="Verdana" pitchFamily="34" charset="0"/>
                <a:cs typeface="Verdana" pitchFamily="34" charset="0"/>
              </a:rPr>
              <a:t>of </a:t>
            </a:r>
            <a:r>
              <a:rPr lang="en-GB" sz="2000" b="1" dirty="0" smtClean="0">
                <a:solidFill>
                  <a:srgbClr val="002060"/>
                </a:solidFill>
                <a:latin typeface="Verdana" pitchFamily="34" charset="0"/>
                <a:ea typeface="Verdana" pitchFamily="34" charset="0"/>
                <a:cs typeface="Verdana" pitchFamily="34" charset="0"/>
              </a:rPr>
              <a:t>life care </a:t>
            </a:r>
            <a:r>
              <a:rPr lang="en-GB" sz="2000" b="1" dirty="0">
                <a:solidFill>
                  <a:srgbClr val="002060"/>
                </a:solidFill>
                <a:latin typeface="Verdana" pitchFamily="34" charset="0"/>
                <a:ea typeface="Verdana" pitchFamily="34" charset="0"/>
                <a:cs typeface="Verdana" pitchFamily="34" charset="0"/>
              </a:rPr>
              <a:t>in Scotland</a:t>
            </a:r>
            <a:endParaRPr lang="en-US" sz="2000" b="1" dirty="0">
              <a:solidFill>
                <a:srgbClr val="002060"/>
              </a:solidFill>
              <a:latin typeface="Verdana" pitchFamily="34" charset="0"/>
              <a:ea typeface="Verdana" pitchFamily="34" charset="0"/>
              <a:cs typeface="Verdana" pitchFamily="34"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stretch>
            <a:fillRect/>
          </a:stretch>
        </p:blipFill>
        <p:spPr>
          <a:xfrm>
            <a:off x="1206374" y="2943590"/>
            <a:ext cx="1795578" cy="2316748"/>
          </a:xfrm>
          <a:prstGeom prst="rect">
            <a:avLst/>
          </a:prstGeom>
        </p:spPr>
      </p:pic>
      <p:pic>
        <p:nvPicPr>
          <p:cNvPr id="9" name="Picture 8"/>
          <p:cNvPicPr>
            <a:picLocks noChangeAspect="1"/>
          </p:cNvPicPr>
          <p:nvPr/>
        </p:nvPicPr>
        <p:blipFill>
          <a:blip r:embed="rId6"/>
          <a:stretch>
            <a:fillRect/>
          </a:stretch>
        </p:blipFill>
        <p:spPr>
          <a:xfrm>
            <a:off x="3599773" y="2943590"/>
            <a:ext cx="1780488" cy="2316748"/>
          </a:xfrm>
          <a:prstGeom prst="rect">
            <a:avLst/>
          </a:prstGeom>
        </p:spPr>
      </p:pic>
      <p:pic>
        <p:nvPicPr>
          <p:cNvPr id="10" name="Picture 9"/>
          <p:cNvPicPr>
            <a:picLocks noChangeAspect="1"/>
          </p:cNvPicPr>
          <p:nvPr/>
        </p:nvPicPr>
        <p:blipFill>
          <a:blip r:embed="rId7"/>
          <a:stretch>
            <a:fillRect/>
          </a:stretch>
        </p:blipFill>
        <p:spPr>
          <a:xfrm>
            <a:off x="5978082" y="2983637"/>
            <a:ext cx="1780860" cy="2316748"/>
          </a:xfrm>
          <a:prstGeom prst="rect">
            <a:avLst/>
          </a:prstGeom>
        </p:spPr>
      </p:pic>
      <p:sp>
        <p:nvSpPr>
          <p:cNvPr id="4" name="Rectangle 3"/>
          <p:cNvSpPr/>
          <p:nvPr/>
        </p:nvSpPr>
        <p:spPr>
          <a:xfrm>
            <a:off x="1268377" y="2029277"/>
            <a:ext cx="1849637" cy="646331"/>
          </a:xfrm>
          <a:prstGeom prst="rect">
            <a:avLst/>
          </a:prstGeom>
        </p:spPr>
        <p:txBody>
          <a:bodyPr wrap="square">
            <a:spAutoFit/>
          </a:bodyPr>
          <a:lstStyle/>
          <a:p>
            <a:r>
              <a:rPr lang="en-GB" dirty="0" smtClean="0">
                <a:latin typeface="Verdana" pitchFamily="34" charset="0"/>
                <a:ea typeface="Verdana" pitchFamily="34" charset="0"/>
                <a:cs typeface="Verdana" pitchFamily="34" charset="0"/>
              </a:rPr>
              <a:t>57000 people die every year</a:t>
            </a:r>
            <a:endParaRPr lang="en-GB" dirty="0">
              <a:latin typeface="Verdana" pitchFamily="34" charset="0"/>
              <a:ea typeface="Verdana" pitchFamily="34" charset="0"/>
              <a:cs typeface="Verdana" pitchFamily="34" charset="0"/>
            </a:endParaRPr>
          </a:p>
        </p:txBody>
      </p:sp>
      <p:sp>
        <p:nvSpPr>
          <p:cNvPr id="11" name="Rectangle 10"/>
          <p:cNvSpPr/>
          <p:nvPr/>
        </p:nvSpPr>
        <p:spPr>
          <a:xfrm>
            <a:off x="3599773" y="1429112"/>
            <a:ext cx="1780488" cy="1477328"/>
          </a:xfrm>
          <a:prstGeom prst="rect">
            <a:avLst/>
          </a:prstGeom>
        </p:spPr>
        <p:txBody>
          <a:bodyPr wrap="square">
            <a:spAutoFit/>
          </a:bodyPr>
          <a:lstStyle/>
          <a:p>
            <a:r>
              <a:rPr lang="en-GB" dirty="0" smtClean="0">
                <a:latin typeface="Verdana" pitchFamily="34" charset="0"/>
                <a:ea typeface="Verdana" pitchFamily="34" charset="0"/>
                <a:cs typeface="Verdana" pitchFamily="34" charset="0"/>
              </a:rPr>
              <a:t>46000 will need some form of palliative care</a:t>
            </a:r>
            <a:endParaRPr lang="en-GB" dirty="0">
              <a:latin typeface="Verdana" pitchFamily="34" charset="0"/>
              <a:ea typeface="Verdana" pitchFamily="34" charset="0"/>
              <a:cs typeface="Verdana" pitchFamily="34" charset="0"/>
            </a:endParaRPr>
          </a:p>
        </p:txBody>
      </p:sp>
      <p:sp>
        <p:nvSpPr>
          <p:cNvPr id="12" name="Rectangle 11"/>
          <p:cNvSpPr/>
          <p:nvPr/>
        </p:nvSpPr>
        <p:spPr>
          <a:xfrm>
            <a:off x="5978082" y="1646094"/>
            <a:ext cx="1816681" cy="1320362"/>
          </a:xfrm>
          <a:prstGeom prst="rect">
            <a:avLst/>
          </a:prstGeom>
        </p:spPr>
        <p:txBody>
          <a:bodyPr wrap="square">
            <a:spAutoFit/>
          </a:bodyPr>
          <a:lstStyle/>
          <a:p>
            <a:r>
              <a:rPr lang="en-GB" dirty="0" smtClean="0">
                <a:latin typeface="Verdana" pitchFamily="34" charset="0"/>
                <a:ea typeface="Verdana" pitchFamily="34" charset="0"/>
                <a:cs typeface="Verdana" pitchFamily="34" charset="0"/>
              </a:rPr>
              <a:t>11000 don’t get the palliative care they need</a:t>
            </a:r>
            <a:endParaRPr lang="en-GB"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09850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688" y="430074"/>
            <a:ext cx="3108286" cy="763500"/>
          </a:xfrm>
        </p:spPr>
        <p:txBody>
          <a:bodyPr>
            <a:normAutofit/>
          </a:bodyPr>
          <a:lstStyle/>
          <a:p>
            <a:r>
              <a:rPr lang="en-GB" sz="2000" dirty="0">
                <a:solidFill>
                  <a:srgbClr val="002060"/>
                </a:solidFill>
                <a:ea typeface="Verdana" pitchFamily="34" charset="0"/>
                <a:cs typeface="Verdana" pitchFamily="34" charset="0"/>
              </a:rPr>
              <a:t>What’s the aim?</a:t>
            </a:r>
          </a:p>
        </p:txBody>
      </p:sp>
      <p:pic>
        <p:nvPicPr>
          <p:cNvPr id="4" name="Picture 2" descr="Image result for commitment 1 Strategic Framework for Action on Palliative and End of Life Care,"/>
          <p:cNvPicPr>
            <a:picLocks noChangeAspect="1" noChangeArrowheads="1"/>
          </p:cNvPicPr>
          <p:nvPr/>
        </p:nvPicPr>
        <p:blipFill>
          <a:blip r:embed="rId3"/>
          <a:srcRect/>
          <a:stretch>
            <a:fillRect/>
          </a:stretch>
        </p:blipFill>
        <p:spPr bwMode="auto">
          <a:xfrm>
            <a:off x="682387" y="1193574"/>
            <a:ext cx="4336873" cy="3069756"/>
          </a:xfrm>
          <a:prstGeom prst="rect">
            <a:avLst/>
          </a:prstGeom>
          <a:noFill/>
        </p:spPr>
      </p:pic>
      <p:sp>
        <p:nvSpPr>
          <p:cNvPr id="5" name="TextBox 4"/>
          <p:cNvSpPr txBox="1"/>
          <p:nvPr/>
        </p:nvSpPr>
        <p:spPr>
          <a:xfrm>
            <a:off x="4269696" y="1193574"/>
            <a:ext cx="4069087" cy="1477328"/>
          </a:xfrm>
          <a:prstGeom prst="rect">
            <a:avLst/>
          </a:prstGeom>
          <a:noFill/>
          <a:ln>
            <a:noFill/>
          </a:ln>
          <a:effectLst>
            <a:softEdge rad="31750"/>
          </a:effectLst>
          <a:scene3d>
            <a:camera prst="orthographicFront"/>
            <a:lightRig rig="threePt" dir="t"/>
          </a:scene3d>
          <a:sp3d prstMaterial="matte"/>
        </p:spPr>
        <p:txBody>
          <a:bodyPr wrap="square" rtlCol="0">
            <a:spAutoFit/>
          </a:bodyPr>
          <a:lstStyle/>
          <a:p>
            <a:r>
              <a:rPr lang="en-GB" b="1" dirty="0">
                <a:solidFill>
                  <a:srgbClr val="002060"/>
                </a:solidFill>
                <a:latin typeface="Verdana" pitchFamily="34" charset="0"/>
                <a:ea typeface="Verdana" pitchFamily="34" charset="0"/>
                <a:cs typeface="Verdana" pitchFamily="34" charset="0"/>
              </a:rPr>
              <a:t>Vision</a:t>
            </a:r>
            <a:r>
              <a:rPr lang="en-GB" dirty="0">
                <a:solidFill>
                  <a:srgbClr val="002060"/>
                </a:solidFill>
                <a:latin typeface="Verdana" pitchFamily="34" charset="0"/>
                <a:ea typeface="Verdana" pitchFamily="34" charset="0"/>
                <a:cs typeface="Verdana" pitchFamily="34" charset="0"/>
              </a:rPr>
              <a:t>: </a:t>
            </a:r>
            <a:endParaRPr lang="en-GB" dirty="0" smtClean="0">
              <a:solidFill>
                <a:srgbClr val="002060"/>
              </a:solidFill>
              <a:latin typeface="Verdana" pitchFamily="34" charset="0"/>
              <a:ea typeface="Verdana" pitchFamily="34" charset="0"/>
              <a:cs typeface="Verdana" pitchFamily="34" charset="0"/>
            </a:endParaRPr>
          </a:p>
          <a:p>
            <a:r>
              <a:rPr lang="en-GB" dirty="0" smtClean="0">
                <a:latin typeface="Verdana" pitchFamily="34" charset="0"/>
                <a:ea typeface="Verdana" pitchFamily="34" charset="0"/>
                <a:cs typeface="Verdana" pitchFamily="34" charset="0"/>
              </a:rPr>
              <a:t>By </a:t>
            </a:r>
            <a:r>
              <a:rPr lang="en-GB" dirty="0">
                <a:latin typeface="Verdana" pitchFamily="34" charset="0"/>
                <a:ea typeface="Verdana" pitchFamily="34" charset="0"/>
                <a:cs typeface="Verdana" pitchFamily="34" charset="0"/>
              </a:rPr>
              <a:t>2021, everyone in Scotland who needs palliative care will have access to it</a:t>
            </a:r>
            <a:r>
              <a:rPr lang="en-GB" dirty="0" smtClean="0">
                <a:latin typeface="Verdana" pitchFamily="34" charset="0"/>
                <a:ea typeface="Verdana" pitchFamily="34" charset="0"/>
                <a:cs typeface="Verdana" pitchFamily="34" charset="0"/>
              </a:rPr>
              <a:t>.</a:t>
            </a:r>
          </a:p>
          <a:p>
            <a:endParaRPr lang="en-GB" dirty="0">
              <a:solidFill>
                <a:schemeClr val="bg2">
                  <a:lumMod val="75000"/>
                </a:schemeClr>
              </a:solidFill>
            </a:endParaRPr>
          </a:p>
        </p:txBody>
      </p:sp>
      <p:sp>
        <p:nvSpPr>
          <p:cNvPr id="6" name="TextBox 5"/>
          <p:cNvSpPr txBox="1"/>
          <p:nvPr/>
        </p:nvSpPr>
        <p:spPr>
          <a:xfrm>
            <a:off x="682388" y="4547847"/>
            <a:ext cx="7656394" cy="2308324"/>
          </a:xfrm>
          <a:prstGeom prst="rect">
            <a:avLst/>
          </a:prstGeom>
          <a:noFill/>
          <a:ln>
            <a:noFill/>
          </a:ln>
          <a:effectLst/>
        </p:spPr>
        <p:txBody>
          <a:bodyPr wrap="square" rtlCol="0">
            <a:spAutoFit/>
          </a:bodyPr>
          <a:lstStyle/>
          <a:p>
            <a:pPr algn="just"/>
            <a:r>
              <a:rPr lang="en-GB" b="1" dirty="0">
                <a:solidFill>
                  <a:srgbClr val="002060"/>
                </a:solidFill>
                <a:latin typeface="Verdana" pitchFamily="34" charset="0"/>
                <a:ea typeface="Verdana" pitchFamily="34" charset="0"/>
                <a:cs typeface="Verdana" pitchFamily="34" charset="0"/>
              </a:rPr>
              <a:t>Commitment </a:t>
            </a:r>
            <a:r>
              <a:rPr lang="en-GB" b="1" dirty="0" smtClean="0">
                <a:solidFill>
                  <a:srgbClr val="002060"/>
                </a:solidFill>
                <a:latin typeface="Verdana" pitchFamily="34" charset="0"/>
                <a:ea typeface="Verdana" pitchFamily="34" charset="0"/>
                <a:cs typeface="Verdana" pitchFamily="34" charset="0"/>
              </a:rPr>
              <a:t>3</a:t>
            </a:r>
            <a:r>
              <a:rPr lang="en-GB" dirty="0" smtClean="0">
                <a:solidFill>
                  <a:srgbClr val="002060"/>
                </a:solidFill>
                <a:latin typeface="Verdana" pitchFamily="34" charset="0"/>
                <a:ea typeface="Verdana" pitchFamily="34" charset="0"/>
                <a:cs typeface="Verdana" pitchFamily="34" charset="0"/>
              </a:rPr>
              <a:t>: </a:t>
            </a:r>
          </a:p>
          <a:p>
            <a:pPr algn="just"/>
            <a:r>
              <a:rPr lang="en-GB" dirty="0" smtClean="0">
                <a:latin typeface="Verdana" pitchFamily="34" charset="0"/>
                <a:ea typeface="Verdana" pitchFamily="34" charset="0"/>
                <a:cs typeface="Verdana" pitchFamily="34" charset="0"/>
              </a:rPr>
              <a:t>We </a:t>
            </a:r>
            <a:r>
              <a:rPr lang="en-GB" dirty="0">
                <a:latin typeface="Verdana" pitchFamily="34" charset="0"/>
                <a:ea typeface="Verdana" pitchFamily="34" charset="0"/>
                <a:cs typeface="Verdana" pitchFamily="34" charset="0"/>
              </a:rPr>
              <a:t>will </a:t>
            </a:r>
            <a:r>
              <a:rPr lang="en-GB" dirty="0" smtClean="0">
                <a:latin typeface="Verdana" pitchFamily="34" charset="0"/>
                <a:ea typeface="Verdana" pitchFamily="34" charset="0"/>
                <a:cs typeface="Verdana" pitchFamily="34" charset="0"/>
              </a:rPr>
              <a:t>provide support the workforce by developing a new palliative and end of life care Educational Framework, creating a sense among both health and social care of staff of feeling adequately trained and supported to provide the palliative and end of life care that is needed whilst fostering an integrated and collaborative approach to educational provision.</a:t>
            </a:r>
          </a:p>
          <a:p>
            <a:pPr algn="just"/>
            <a:endParaRPr lang="en-GB" dirty="0">
              <a:solidFill>
                <a:schemeClr val="bg2">
                  <a:lumMod val="75000"/>
                </a:schemeClr>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189" y="364788"/>
            <a:ext cx="714982" cy="7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068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Framework</a:t>
            </a:r>
          </a:p>
        </p:txBody>
      </p:sp>
      <p:sp>
        <p:nvSpPr>
          <p:cNvPr id="3" name="Text Placeholder 2"/>
          <p:cNvSpPr>
            <a:spLocks noGrp="1"/>
          </p:cNvSpPr>
          <p:nvPr>
            <p:ph type="body" sz="quarter" idx="12"/>
          </p:nvPr>
        </p:nvSpPr>
        <p:spPr/>
        <p:txBody>
          <a:bodyPr/>
          <a:lstStyle/>
          <a:p>
            <a:r>
              <a:rPr lang="en-US" dirty="0"/>
              <a:t>Enriching and Improving Experience</a:t>
            </a:r>
          </a:p>
        </p:txBody>
      </p:sp>
      <p:pic>
        <p:nvPicPr>
          <p:cNvPr id="5" name="Picture 4"/>
          <p:cNvPicPr>
            <a:picLocks noChangeAspect="1"/>
          </p:cNvPicPr>
          <p:nvPr/>
        </p:nvPicPr>
        <p:blipFill rotWithShape="1">
          <a:blip r:embed="rId3"/>
          <a:srcRect l="34769" t="11212" r="32615" b="6423"/>
          <a:stretch/>
        </p:blipFill>
        <p:spPr>
          <a:xfrm>
            <a:off x="307399" y="1636713"/>
            <a:ext cx="4012582" cy="5117500"/>
          </a:xfrm>
          <a:prstGeom prst="rect">
            <a:avLst/>
          </a:prstGeom>
        </p:spPr>
      </p:pic>
      <p:sp>
        <p:nvSpPr>
          <p:cNvPr id="4" name="TextBox 3"/>
          <p:cNvSpPr txBox="1"/>
          <p:nvPr/>
        </p:nvSpPr>
        <p:spPr>
          <a:xfrm>
            <a:off x="4853355" y="2174618"/>
            <a:ext cx="3930422" cy="2554545"/>
          </a:xfrm>
          <a:prstGeom prst="rect">
            <a:avLst/>
          </a:prstGeom>
          <a:noFill/>
        </p:spPr>
        <p:txBody>
          <a:bodyPr wrap="square" rtlCol="0">
            <a:spAutoFit/>
          </a:bodyPr>
          <a:lstStyle/>
          <a:p>
            <a:pPr algn="ctr"/>
            <a:r>
              <a:rPr lang="en-GB" sz="2000" dirty="0">
                <a:latin typeface="Verdana" pitchFamily="34" charset="0"/>
                <a:ea typeface="Verdana" pitchFamily="34" charset="0"/>
                <a:cs typeface="Verdana" pitchFamily="34" charset="0"/>
              </a:rPr>
              <a:t>Palliative and </a:t>
            </a:r>
          </a:p>
          <a:p>
            <a:pPr algn="ctr"/>
            <a:r>
              <a:rPr lang="en-GB" sz="2000" dirty="0">
                <a:latin typeface="Verdana" pitchFamily="34" charset="0"/>
                <a:ea typeface="Verdana" pitchFamily="34" charset="0"/>
                <a:cs typeface="Verdana" pitchFamily="34" charset="0"/>
              </a:rPr>
              <a:t>End of Life Care</a:t>
            </a:r>
          </a:p>
          <a:p>
            <a:pPr algn="ctr"/>
            <a:endParaRPr lang="en-GB" sz="2000" dirty="0">
              <a:latin typeface="Verdana" pitchFamily="34" charset="0"/>
              <a:ea typeface="Verdana" pitchFamily="34" charset="0"/>
              <a:cs typeface="Verdana" pitchFamily="34" charset="0"/>
            </a:endParaRPr>
          </a:p>
          <a:p>
            <a:pPr algn="ctr"/>
            <a:r>
              <a:rPr lang="en-GB" sz="2000" dirty="0">
                <a:latin typeface="Verdana" pitchFamily="34" charset="0"/>
                <a:ea typeface="Verdana" pitchFamily="34" charset="0"/>
                <a:cs typeface="Verdana" pitchFamily="34" charset="0"/>
              </a:rPr>
              <a:t>A framework to support the learning and development needs of the health and social services workforce in Scotland</a:t>
            </a:r>
          </a:p>
        </p:txBody>
      </p:sp>
      <p:pic>
        <p:nvPicPr>
          <p:cNvPr id="1026" name="Picture 2" descr="SS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350" y="5848351"/>
            <a:ext cx="2160000" cy="58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02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0" indent="0">
              <a:buNone/>
            </a:pPr>
            <a:r>
              <a:rPr lang="en-GB" sz="1800" dirty="0">
                <a:solidFill>
                  <a:schemeClr val="tx1"/>
                </a:solidFill>
                <a:latin typeface="Verdana" pitchFamily="34" charset="0"/>
                <a:ea typeface="Verdana" pitchFamily="34" charset="0"/>
                <a:cs typeface="Verdana" pitchFamily="34" charset="0"/>
              </a:rPr>
              <a:t>It’s all about experience: </a:t>
            </a:r>
            <a:r>
              <a:rPr lang="en-GB" sz="1800" dirty="0" smtClean="0">
                <a:solidFill>
                  <a:schemeClr val="tx1"/>
                </a:solidFill>
                <a:latin typeface="Verdana" pitchFamily="34" charset="0"/>
                <a:ea typeface="Verdana" pitchFamily="34" charset="0"/>
                <a:cs typeface="Verdana" pitchFamily="34" charset="0"/>
              </a:rPr>
              <a:t>everyone’s experience.</a:t>
            </a:r>
            <a:endParaRPr lang="en-GB" sz="1800" dirty="0">
              <a:solidFill>
                <a:schemeClr val="tx1"/>
              </a:solidFill>
              <a:latin typeface="Verdana" pitchFamily="34" charset="0"/>
              <a:ea typeface="Verdana" pitchFamily="34" charset="0"/>
              <a:cs typeface="Verdana" pitchFamily="34" charset="0"/>
            </a:endParaRPr>
          </a:p>
          <a:p>
            <a:endParaRPr lang="en-GB" sz="1800" dirty="0">
              <a:solidFill>
                <a:schemeClr val="tx1"/>
              </a:solidFill>
              <a:latin typeface="Verdana" pitchFamily="34" charset="0"/>
              <a:ea typeface="Verdana" pitchFamily="34" charset="0"/>
              <a:cs typeface="Verdana" pitchFamily="34" charset="0"/>
            </a:endParaRPr>
          </a:p>
          <a:p>
            <a:pPr lvl="0"/>
            <a:r>
              <a:rPr lang="en-GB" sz="1800" dirty="0">
                <a:solidFill>
                  <a:schemeClr val="tx1"/>
                </a:solidFill>
                <a:latin typeface="Verdana" pitchFamily="34" charset="0"/>
                <a:ea typeface="Verdana" pitchFamily="34" charset="0"/>
                <a:cs typeface="Verdana" pitchFamily="34" charset="0"/>
              </a:rPr>
              <a:t>The experience of people requiring palliative and end of life care and </a:t>
            </a:r>
            <a:r>
              <a:rPr lang="en-GB" sz="1800" dirty="0" smtClean="0">
                <a:solidFill>
                  <a:schemeClr val="tx1"/>
                </a:solidFill>
                <a:latin typeface="Verdana" pitchFamily="34" charset="0"/>
                <a:ea typeface="Verdana" pitchFamily="34" charset="0"/>
                <a:cs typeface="Verdana" pitchFamily="34" charset="0"/>
              </a:rPr>
              <a:t>support.</a:t>
            </a:r>
            <a:endParaRPr lang="en-GB" sz="1800" dirty="0">
              <a:solidFill>
                <a:schemeClr val="tx1"/>
              </a:solidFill>
              <a:latin typeface="Verdana" pitchFamily="34" charset="0"/>
              <a:ea typeface="Verdana" pitchFamily="34" charset="0"/>
              <a:cs typeface="Verdana" pitchFamily="34" charset="0"/>
            </a:endParaRPr>
          </a:p>
          <a:p>
            <a:pPr marL="0" lvl="0" indent="0">
              <a:buNone/>
            </a:pPr>
            <a:endParaRPr lang="en-GB" sz="1800" dirty="0">
              <a:solidFill>
                <a:schemeClr val="tx1"/>
              </a:solidFill>
              <a:latin typeface="Verdana" pitchFamily="34" charset="0"/>
              <a:ea typeface="Verdana" pitchFamily="34" charset="0"/>
              <a:cs typeface="Verdana" pitchFamily="34" charset="0"/>
            </a:endParaRPr>
          </a:p>
          <a:p>
            <a:pPr lvl="0"/>
            <a:r>
              <a:rPr lang="en-GB" sz="1800" dirty="0">
                <a:solidFill>
                  <a:schemeClr val="tx1"/>
                </a:solidFill>
                <a:latin typeface="Verdana" pitchFamily="34" charset="0"/>
                <a:ea typeface="Verdana" pitchFamily="34" charset="0"/>
                <a:cs typeface="Verdana" pitchFamily="34" charset="0"/>
              </a:rPr>
              <a:t>The experience of people providing palliative and end of life care and </a:t>
            </a:r>
            <a:r>
              <a:rPr lang="en-GB" sz="1800" dirty="0" smtClean="0">
                <a:solidFill>
                  <a:schemeClr val="tx1"/>
                </a:solidFill>
                <a:latin typeface="Verdana" pitchFamily="34" charset="0"/>
                <a:ea typeface="Verdana" pitchFamily="34" charset="0"/>
                <a:cs typeface="Verdana" pitchFamily="34" charset="0"/>
              </a:rPr>
              <a:t>support. </a:t>
            </a:r>
            <a:endParaRPr lang="en-GB" sz="1800" dirty="0">
              <a:solidFill>
                <a:schemeClr val="tx1"/>
              </a:solidFill>
              <a:latin typeface="Verdana" pitchFamily="34" charset="0"/>
              <a:ea typeface="Verdana" pitchFamily="34" charset="0"/>
              <a:cs typeface="Verdana" pitchFamily="34" charset="0"/>
            </a:endParaRPr>
          </a:p>
          <a:p>
            <a:pPr marL="0" indent="0">
              <a:buNone/>
            </a:pPr>
            <a:r>
              <a:rPr lang="en-GB" sz="2800" dirty="0">
                <a:latin typeface="Arial" panose="020B0604020202020204" pitchFamily="34" charset="0"/>
                <a:cs typeface="Arial" panose="020B0604020202020204" pitchFamily="34" charset="0"/>
              </a:rPr>
              <a:t> </a:t>
            </a:r>
          </a:p>
          <a:p>
            <a:pPr marL="0" indent="0">
              <a:buNone/>
            </a:pPr>
            <a:endParaRPr lang="en-GB" sz="28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1219200" y="944563"/>
            <a:ext cx="7231063" cy="692150"/>
          </a:xfrm>
        </p:spPr>
        <p:txBody>
          <a:bodyPr vert="horz" lIns="91440" tIns="45720" rIns="91440" bIns="45720" rtlCol="0">
            <a:normAutofit/>
          </a:bodyPr>
          <a:lstStyle/>
          <a:p>
            <a:r>
              <a:rPr lang="en-GB" sz="2000" b="1" dirty="0">
                <a:latin typeface="Verdana" pitchFamily="34" charset="0"/>
                <a:ea typeface="Verdana" pitchFamily="34" charset="0"/>
                <a:cs typeface="Verdana" pitchFamily="34" charset="0"/>
              </a:rPr>
              <a:t>Getting the best from this  framework </a:t>
            </a:r>
          </a:p>
          <a:p>
            <a:endParaRPr lang="en-GB" b="1" dirty="0"/>
          </a:p>
        </p:txBody>
      </p:sp>
    </p:spTree>
    <p:extLst>
      <p:ext uri="{BB962C8B-B14F-4D97-AF65-F5344CB8AC3E}">
        <p14:creationId xmlns:p14="http://schemas.microsoft.com/office/powerpoint/2010/main" val="3204201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Pink_SSSC_P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Pink_SSSC_PPS</Template>
  <TotalTime>2135</TotalTime>
  <Words>3415</Words>
  <Application>Microsoft Office PowerPoint</Application>
  <PresentationFormat>On-screen Show (4:3)</PresentationFormat>
  <Paragraphs>373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Pink_SSSC_PPS</vt:lpstr>
      <vt:lpstr>PowerPoint Presentation</vt:lpstr>
      <vt:lpstr>PowerPoint Presentation</vt:lpstr>
      <vt:lpstr>PowerPoint Presentation</vt:lpstr>
      <vt:lpstr>PowerPoint Presentation</vt:lpstr>
      <vt:lpstr>PowerPoint Presentation</vt:lpstr>
      <vt:lpstr>PowerPoint Presentation</vt:lpstr>
      <vt:lpstr>What’s the 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 create a spider graph</vt:lpstr>
      <vt:lpstr>Palliative and End of Life Care Framework and the Health and Social Care Standards</vt:lpstr>
      <vt:lpstr>PowerPoint Presentation</vt:lpstr>
      <vt:lpstr>I have confidence in the people who support and care for me</vt:lpstr>
      <vt:lpstr>PowerPoint Presentation</vt:lpstr>
      <vt:lpstr>I have confidence in the people who support and care for me</vt:lpstr>
      <vt:lpstr>PowerPoint Presentation</vt:lpstr>
      <vt:lpstr>    Self-directed support</vt:lpstr>
      <vt:lpstr>        Promoting Excellence Framework</vt:lpstr>
      <vt:lpstr>PowerPoint Presentation</vt:lpstr>
      <vt:lpstr>PowerPoint Presentation</vt:lpstr>
      <vt:lpstr>Palliative and end of life care awareness session – open badge</vt:lpstr>
      <vt:lpstr>  Open Badges – recognition for your    continuous learning </vt:lpstr>
      <vt:lpstr>PowerPoint Presentation</vt:lpstr>
      <vt:lpstr>PowerPoint Presentation</vt:lpstr>
    </vt:vector>
  </TitlesOfParts>
  <Company>SSSC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Whigham, Anne</dc:creator>
  <cp:lastModifiedBy>guthriea</cp:lastModifiedBy>
  <cp:revision>108</cp:revision>
  <cp:lastPrinted>2016-02-09T08:13:39Z</cp:lastPrinted>
  <dcterms:created xsi:type="dcterms:W3CDTF">2016-02-05T10:09:47Z</dcterms:created>
  <dcterms:modified xsi:type="dcterms:W3CDTF">2018-10-19T08:23:43Z</dcterms:modified>
</cp:coreProperties>
</file>